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2"/>
    </p:embeddedFont>
    <p:embeddedFont>
      <p:font typeface="Calibri" panose="020F0502020204030204" pitchFamily="34" charset="0"/>
      <p:regular r:id="rId23"/>
      <p:bold r:id="rId24"/>
      <p:italic r:id="rId25"/>
      <p:boldItalic r:id="rId26"/>
    </p:embeddedFont>
    <p:embeddedFont>
      <p:font typeface="Canva Sans Bold" panose="020B0604020202020204" charset="0"/>
      <p:regular r:id="rId27"/>
    </p:embeddedFont>
    <p:embeddedFont>
      <p:font typeface="Cormorant Garamond Medium Bold" panose="020B0604020202020204" charset="0"/>
      <p:regular r:id="rId28"/>
    </p:embeddedFont>
    <p:embeddedFont>
      <p:font typeface="HK Grotesk Bold" panose="020B0604020202020204" charset="0"/>
      <p:regular r:id="rId29"/>
    </p:embeddedFont>
    <p:embeddedFont>
      <p:font typeface="HK Grotesk Medium" panose="020B0604020202020204" charset="0"/>
      <p:regular r:id="rId30"/>
    </p:embeddedFont>
    <p:embeddedFont>
      <p:font typeface="IBM Plex Sans" panose="020B0503050203000203" pitchFamily="34" charset="0"/>
      <p:regular r:id="rId31"/>
      <p:bold r:id="rId32"/>
      <p:italic r:id="rId33"/>
      <p:boldItalic r:id="rId34"/>
    </p:embeddedFont>
    <p:embeddedFont>
      <p:font typeface="Josefin Sans Regular" panose="020B0604020202020204" charset="0"/>
      <p:regular r:id="rId35"/>
    </p:embeddedFont>
    <p:embeddedFont>
      <p:font typeface="Libre Baskerville Bold" panose="020B0604020202020204" charset="0"/>
      <p:regular r:id="rId36"/>
    </p:embeddedFont>
    <p:embeddedFont>
      <p:font typeface="Neue Einstellung Bold" panose="020B0604020202020204" charset="0"/>
      <p:regular r:id="rId37"/>
    </p:embeddedFont>
    <p:embeddedFont>
      <p:font typeface="Roboto" panose="02000000000000000000" pitchFamily="2" charset="0"/>
      <p:regular r:id="rId38"/>
      <p:bold r:id="rId39"/>
      <p:italic r:id="rId40"/>
      <p:boldItalic r:id="rId41"/>
    </p:embeddedFont>
    <p:embeddedFont>
      <p:font typeface="Roboto Bold" panose="02000000000000000000"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58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672316">
            <a:off x="13780177" y="4701662"/>
            <a:ext cx="6519887" cy="6842449"/>
          </a:xfrm>
          <a:prstGeom prst="rect">
            <a:avLst/>
          </a:prstGeom>
        </p:spPr>
      </p:pic>
      <p:grpSp>
        <p:nvGrpSpPr>
          <p:cNvPr id="3" name="Group 3"/>
          <p:cNvGrpSpPr/>
          <p:nvPr/>
        </p:nvGrpSpPr>
        <p:grpSpPr>
          <a:xfrm>
            <a:off x="0" y="1397282"/>
            <a:ext cx="18288000" cy="7861018"/>
            <a:chOff x="0" y="0"/>
            <a:chExt cx="24384000" cy="10481358"/>
          </a:xfrm>
        </p:grpSpPr>
        <p:pic>
          <p:nvPicPr>
            <p:cNvPr id="4" name="Picture 4"/>
            <p:cNvPicPr>
              <a:picLocks noChangeAspect="1"/>
            </p:cNvPicPr>
            <p:nvPr/>
          </p:nvPicPr>
          <p:blipFill>
            <a:blip r:embed="rId3"/>
            <a:srcRect t="18399" r="11079" b="24285"/>
            <a:stretch>
              <a:fillRect/>
            </a:stretch>
          </p:blipFill>
          <p:spPr>
            <a:xfrm>
              <a:off x="0" y="0"/>
              <a:ext cx="24384000" cy="10481358"/>
            </a:xfrm>
            <a:prstGeom prst="rect">
              <a:avLst/>
            </a:prstGeom>
          </p:spPr>
        </p:pic>
      </p:grpSp>
      <p:sp>
        <p:nvSpPr>
          <p:cNvPr id="5" name="AutoShape 5"/>
          <p:cNvSpPr/>
          <p:nvPr/>
        </p:nvSpPr>
        <p:spPr>
          <a:xfrm>
            <a:off x="0" y="9229725"/>
            <a:ext cx="7920072" cy="0"/>
          </a:xfrm>
          <a:prstGeom prst="line">
            <a:avLst/>
          </a:prstGeom>
          <a:ln w="57150" cap="flat">
            <a:solidFill>
              <a:srgbClr val="E64646"/>
            </a:solidFill>
            <a:prstDash val="solid"/>
            <a:headEnd type="none" w="sm" len="sm"/>
            <a:tailEnd type="none" w="sm" len="sm"/>
          </a:ln>
        </p:spPr>
      </p:sp>
      <p:sp>
        <p:nvSpPr>
          <p:cNvPr id="6" name="AutoShape 6"/>
          <p:cNvSpPr/>
          <p:nvPr/>
        </p:nvSpPr>
        <p:spPr>
          <a:xfrm rot="5400000">
            <a:off x="15036942" y="2530682"/>
            <a:ext cx="5537067" cy="0"/>
          </a:xfrm>
          <a:prstGeom prst="line">
            <a:avLst/>
          </a:prstGeom>
          <a:ln w="57150" cap="flat">
            <a:solidFill>
              <a:srgbClr val="E64646"/>
            </a:solidFill>
            <a:prstDash val="solid"/>
            <a:headEnd type="none" w="sm" len="sm"/>
            <a:tailEnd type="none" w="sm" len="sm"/>
          </a:ln>
        </p:spPr>
      </p:sp>
      <p:grpSp>
        <p:nvGrpSpPr>
          <p:cNvPr id="7" name="Group 7"/>
          <p:cNvGrpSpPr/>
          <p:nvPr/>
        </p:nvGrpSpPr>
        <p:grpSpPr>
          <a:xfrm>
            <a:off x="9144000" y="4129067"/>
            <a:ext cx="8260617" cy="4496265"/>
            <a:chOff x="0" y="0"/>
            <a:chExt cx="11014155" cy="5995020"/>
          </a:xfrm>
        </p:grpSpPr>
        <p:sp>
          <p:nvSpPr>
            <p:cNvPr id="8" name="TextBox 8"/>
            <p:cNvSpPr txBox="1"/>
            <p:nvPr/>
          </p:nvSpPr>
          <p:spPr>
            <a:xfrm>
              <a:off x="0" y="4145160"/>
              <a:ext cx="11014155" cy="1849860"/>
            </a:xfrm>
            <a:prstGeom prst="rect">
              <a:avLst/>
            </a:prstGeom>
          </p:spPr>
          <p:txBody>
            <a:bodyPr lIns="0" tIns="0" rIns="0" bIns="0" rtlCol="0" anchor="t">
              <a:spAutoFit/>
            </a:bodyPr>
            <a:lstStyle/>
            <a:p>
              <a:pPr>
                <a:lnSpc>
                  <a:spcPts val="5383"/>
                </a:lnSpc>
              </a:pPr>
              <a:r>
                <a:rPr lang="en-US" sz="4486">
                  <a:solidFill>
                    <a:srgbClr val="E64646"/>
                  </a:solidFill>
                  <a:latin typeface="Libre Baskerville Bold"/>
                </a:rPr>
                <a:t>Book Recommendation System</a:t>
              </a:r>
            </a:p>
            <a:p>
              <a:pPr>
                <a:lnSpc>
                  <a:spcPts val="223"/>
                </a:lnSpc>
              </a:pPr>
              <a:endParaRPr lang="en-US" sz="4486">
                <a:solidFill>
                  <a:srgbClr val="E64646"/>
                </a:solidFill>
                <a:latin typeface="Libre Baskerville Bold"/>
              </a:endParaRPr>
            </a:p>
          </p:txBody>
        </p:sp>
        <p:sp>
          <p:nvSpPr>
            <p:cNvPr id="9" name="TextBox 9"/>
            <p:cNvSpPr txBox="1"/>
            <p:nvPr/>
          </p:nvSpPr>
          <p:spPr>
            <a:xfrm>
              <a:off x="0" y="0"/>
              <a:ext cx="11014155" cy="4134218"/>
            </a:xfrm>
            <a:prstGeom prst="rect">
              <a:avLst/>
            </a:prstGeom>
          </p:spPr>
          <p:txBody>
            <a:bodyPr lIns="0" tIns="0" rIns="0" bIns="0" rtlCol="0" anchor="t">
              <a:spAutoFit/>
            </a:bodyPr>
            <a:lstStyle/>
            <a:p>
              <a:pPr algn="r">
                <a:lnSpc>
                  <a:spcPts val="8117"/>
                </a:lnSpc>
              </a:pPr>
              <a:r>
                <a:rPr lang="en-US" sz="6764">
                  <a:solidFill>
                    <a:srgbClr val="000000"/>
                  </a:solidFill>
                  <a:latin typeface="Libre Baskerville Bold"/>
                </a:rPr>
                <a:t>Unsupervised ML Classification      Capstone Project </a:t>
              </a:r>
            </a:p>
            <a:p>
              <a:pPr marL="0" lvl="0" indent="0" algn="r">
                <a:lnSpc>
                  <a:spcPts val="78"/>
                </a:lnSpc>
                <a:spcBef>
                  <a:spcPct val="0"/>
                </a:spcBef>
              </a:pPr>
              <a:endParaRPr lang="en-US" sz="6764">
                <a:solidFill>
                  <a:srgbClr val="000000"/>
                </a:solidFill>
                <a:latin typeface="Libre Baskerville Bold"/>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5738"/>
    </mc:Choice>
    <mc:Fallback xmlns="">
      <p:transition spd="slow" advTm="2573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67400" y="826770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3581400" y="2195435"/>
            <a:ext cx="11060956" cy="5896129"/>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Top 10 publisher</a:t>
            </a:r>
          </a:p>
        </p:txBody>
      </p:sp>
      <p:sp>
        <p:nvSpPr>
          <p:cNvPr id="5" name="TextBox 5"/>
          <p:cNvSpPr txBox="1"/>
          <p:nvPr/>
        </p:nvSpPr>
        <p:spPr>
          <a:xfrm>
            <a:off x="5867400" y="8648700"/>
            <a:ext cx="9274528" cy="1135691"/>
          </a:xfrm>
          <a:prstGeom prst="rect">
            <a:avLst/>
          </a:prstGeom>
        </p:spPr>
        <p:txBody>
          <a:bodyPr lIns="0" tIns="0" rIns="0" bIns="0" rtlCol="0" anchor="t">
            <a:spAutoFit/>
          </a:bodyPr>
          <a:lstStyle/>
          <a:p>
            <a:pPr>
              <a:lnSpc>
                <a:spcPts val="3094"/>
              </a:lnSpc>
            </a:pPr>
            <a:r>
              <a:rPr lang="en-US" sz="2398" dirty="0">
                <a:solidFill>
                  <a:srgbClr val="000000"/>
                </a:solidFill>
                <a:latin typeface="Roboto"/>
              </a:rPr>
              <a:t>Ballantine Books published highest number of books in our given dataset</a:t>
            </a:r>
          </a:p>
          <a:p>
            <a:pPr marL="0" lvl="1" indent="0">
              <a:lnSpc>
                <a:spcPts val="2836"/>
              </a:lnSpc>
            </a:pPr>
            <a:r>
              <a:rPr lang="en-US" sz="2198" u="none" dirty="0">
                <a:solidFill>
                  <a:srgbClr val="000000"/>
                </a:solidFill>
                <a:latin typeface="Roboto"/>
              </a:rPr>
              <a:t>. </a:t>
            </a:r>
          </a:p>
        </p:txBody>
      </p:sp>
    </p:spTree>
  </p:cSld>
  <p:clrMapOvr>
    <a:masterClrMapping/>
  </p:clrMapOvr>
  <mc:AlternateContent xmlns:mc="http://schemas.openxmlformats.org/markup-compatibility/2006" xmlns:p14="http://schemas.microsoft.com/office/powerpoint/2010/main">
    <mc:Choice Requires="p14">
      <p:transition spd="slow" p14:dur="2000" advTm="27202"/>
    </mc:Choice>
    <mc:Fallback xmlns="">
      <p:transition spd="slow" advTm="2720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495800" y="8496300"/>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3945128" y="2235932"/>
            <a:ext cx="9836136" cy="6100296"/>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Book Ratings.</a:t>
            </a:r>
          </a:p>
        </p:txBody>
      </p:sp>
      <p:sp>
        <p:nvSpPr>
          <p:cNvPr id="5" name="TextBox 5"/>
          <p:cNvSpPr txBox="1"/>
          <p:nvPr/>
        </p:nvSpPr>
        <p:spPr>
          <a:xfrm>
            <a:off x="4483510" y="8985928"/>
            <a:ext cx="9274528" cy="1135691"/>
          </a:xfrm>
          <a:prstGeom prst="rect">
            <a:avLst/>
          </a:prstGeom>
        </p:spPr>
        <p:txBody>
          <a:bodyPr lIns="0" tIns="0" rIns="0" bIns="0" rtlCol="0" anchor="t">
            <a:spAutoFit/>
          </a:bodyPr>
          <a:lstStyle/>
          <a:p>
            <a:pPr>
              <a:lnSpc>
                <a:spcPts val="3094"/>
              </a:lnSpc>
            </a:pPr>
            <a:r>
              <a:rPr lang="en-US" sz="2398">
                <a:solidFill>
                  <a:srgbClr val="000000"/>
                </a:solidFill>
                <a:latin typeface="Roboto"/>
              </a:rPr>
              <a:t>Higher ratings are more common amongst users </a:t>
            </a:r>
          </a:p>
          <a:p>
            <a:pPr>
              <a:lnSpc>
                <a:spcPts val="3094"/>
              </a:lnSpc>
            </a:pPr>
            <a:r>
              <a:rPr lang="en-US" sz="2398" dirty="0">
                <a:solidFill>
                  <a:srgbClr val="000000"/>
                </a:solidFill>
                <a:latin typeface="Roboto"/>
              </a:rPr>
              <a:t>Rating 8 has been rated the highest number of times</a:t>
            </a:r>
          </a:p>
          <a:p>
            <a:pPr marL="0" lvl="1" indent="0">
              <a:lnSpc>
                <a:spcPts val="2836"/>
              </a:lnSpc>
            </a:pPr>
            <a:r>
              <a:rPr lang="en-US" sz="2198" u="none" dirty="0">
                <a:solidFill>
                  <a:srgbClr val="000000"/>
                </a:solidFill>
                <a:latin typeface="Roboto"/>
              </a:rPr>
              <a:t>. </a:t>
            </a:r>
          </a:p>
        </p:txBody>
      </p:sp>
    </p:spTree>
  </p:cSld>
  <p:clrMapOvr>
    <a:masterClrMapping/>
  </p:clrMapOvr>
  <mc:AlternateContent xmlns:mc="http://schemas.openxmlformats.org/markup-compatibility/2006" xmlns:p14="http://schemas.microsoft.com/office/powerpoint/2010/main">
    <mc:Choice Requires="p14">
      <p:transition spd="slow" p14:dur="2000" advTm="36558"/>
    </mc:Choice>
    <mc:Fallback xmlns="">
      <p:transition spd="slow" advTm="365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45068" y="8724900"/>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645068" y="2631650"/>
            <a:ext cx="12997864" cy="5588576"/>
          </a:xfrm>
          <a:prstGeom prst="rect">
            <a:avLst/>
          </a:prstGeom>
        </p:spPr>
      </p:pic>
      <p:sp>
        <p:nvSpPr>
          <p:cNvPr id="4" name="TextBox 4"/>
          <p:cNvSpPr txBox="1"/>
          <p:nvPr/>
        </p:nvSpPr>
        <p:spPr>
          <a:xfrm>
            <a:off x="782485" y="1301072"/>
            <a:ext cx="4275047" cy="495258"/>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Age Distribution</a:t>
            </a:r>
          </a:p>
        </p:txBody>
      </p:sp>
      <p:sp>
        <p:nvSpPr>
          <p:cNvPr id="5" name="TextBox 5"/>
          <p:cNvSpPr txBox="1"/>
          <p:nvPr/>
        </p:nvSpPr>
        <p:spPr>
          <a:xfrm>
            <a:off x="2667191" y="9055546"/>
            <a:ext cx="9274528" cy="1135691"/>
          </a:xfrm>
          <a:prstGeom prst="rect">
            <a:avLst/>
          </a:prstGeom>
        </p:spPr>
        <p:txBody>
          <a:bodyPr lIns="0" tIns="0" rIns="0" bIns="0" rtlCol="0" anchor="t">
            <a:spAutoFit/>
          </a:bodyPr>
          <a:lstStyle/>
          <a:p>
            <a:pPr>
              <a:lnSpc>
                <a:spcPts val="3094"/>
              </a:lnSpc>
            </a:pPr>
            <a:r>
              <a:rPr lang="en-US" sz="2398">
                <a:solidFill>
                  <a:srgbClr val="000000"/>
                </a:solidFill>
                <a:latin typeface="Roboto"/>
              </a:rPr>
              <a:t>The Age range distribution is right skewed </a:t>
            </a:r>
          </a:p>
          <a:p>
            <a:pPr>
              <a:lnSpc>
                <a:spcPts val="3094"/>
              </a:lnSpc>
            </a:pPr>
            <a:r>
              <a:rPr lang="en-US" sz="2398">
                <a:solidFill>
                  <a:srgbClr val="000000"/>
                </a:solidFill>
                <a:latin typeface="Roboto"/>
              </a:rPr>
              <a:t> Most active readers lie in age group 20- 60</a:t>
            </a:r>
          </a:p>
          <a:p>
            <a:pPr marL="0" lvl="1" indent="0">
              <a:lnSpc>
                <a:spcPts val="2836"/>
              </a:lnSpc>
            </a:pPr>
            <a:r>
              <a:rPr lang="en-US" sz="2198" u="none">
                <a:solidFill>
                  <a:srgbClr val="000000"/>
                </a:solidFill>
                <a:latin typeface="Roboto"/>
              </a:rPr>
              <a:t>. </a:t>
            </a:r>
          </a:p>
        </p:txBody>
      </p:sp>
    </p:spTree>
  </p:cSld>
  <p:clrMapOvr>
    <a:masterClrMapping/>
  </p:clrMapOvr>
  <mc:AlternateContent xmlns:mc="http://schemas.openxmlformats.org/markup-compatibility/2006" xmlns:p14="http://schemas.microsoft.com/office/powerpoint/2010/main">
    <mc:Choice Requires="p14">
      <p:transition spd="slow" p14:dur="2000" advTm="27618"/>
    </mc:Choice>
    <mc:Fallback xmlns="">
      <p:transition spd="slow" advTm="276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943600" y="811530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4396008" y="2405090"/>
            <a:ext cx="9495985" cy="5476820"/>
          </a:xfrm>
          <a:prstGeom prst="rect">
            <a:avLst/>
          </a:prstGeom>
        </p:spPr>
      </p:pic>
      <p:sp>
        <p:nvSpPr>
          <p:cNvPr id="4" name="TextBox 4"/>
          <p:cNvSpPr txBox="1"/>
          <p:nvPr/>
        </p:nvSpPr>
        <p:spPr>
          <a:xfrm>
            <a:off x="782485" y="1301072"/>
            <a:ext cx="4275047" cy="914275"/>
          </a:xfrm>
          <a:prstGeom prst="rect">
            <a:avLst/>
          </a:prstGeom>
        </p:spPr>
        <p:txBody>
          <a:bodyPr lIns="0" tIns="0" rIns="0" bIns="0" rtlCol="0" anchor="t">
            <a:spAutoFit/>
          </a:bodyPr>
          <a:lstStyle/>
          <a:p>
            <a:pPr marL="0" lvl="0" indent="0">
              <a:lnSpc>
                <a:spcPts val="3600"/>
              </a:lnSpc>
              <a:spcBef>
                <a:spcPct val="0"/>
              </a:spcBef>
            </a:pPr>
            <a:r>
              <a:rPr lang="en-US" sz="3000">
                <a:solidFill>
                  <a:srgbClr val="E64646"/>
                </a:solidFill>
                <a:latin typeface="Libre Baskerville Bold"/>
              </a:rPr>
              <a:t>Observations from Most Active Readers.</a:t>
            </a:r>
          </a:p>
        </p:txBody>
      </p:sp>
      <p:sp>
        <p:nvSpPr>
          <p:cNvPr id="5" name="TextBox 5"/>
          <p:cNvSpPr txBox="1"/>
          <p:nvPr/>
        </p:nvSpPr>
        <p:spPr>
          <a:xfrm>
            <a:off x="5943600" y="8648700"/>
            <a:ext cx="9274528" cy="738664"/>
          </a:xfrm>
          <a:prstGeom prst="rect">
            <a:avLst/>
          </a:prstGeom>
        </p:spPr>
        <p:txBody>
          <a:bodyPr lIns="0" tIns="0" rIns="0" bIns="0" rtlCol="0" anchor="t">
            <a:spAutoFit/>
          </a:bodyPr>
          <a:lstStyle/>
          <a:p>
            <a:r>
              <a:rPr lang="en-US" sz="2400" b="1" dirty="0">
                <a:solidFill>
                  <a:srgbClr val="134F5C"/>
                </a:solidFill>
              </a:rPr>
              <a:t>Splitting Location column and analyzing country.</a:t>
            </a:r>
          </a:p>
          <a:p>
            <a:r>
              <a:rPr lang="en-US" sz="2400" b="1" dirty="0">
                <a:solidFill>
                  <a:srgbClr val="134F5C"/>
                </a:solidFill>
              </a:rPr>
              <a:t> Most active readers are from USA.</a:t>
            </a:r>
          </a:p>
        </p:txBody>
      </p:sp>
    </p:spTree>
  </p:cSld>
  <p:clrMapOvr>
    <a:masterClrMapping/>
  </p:clrMapOvr>
  <mc:AlternateContent xmlns:mc="http://schemas.openxmlformats.org/markup-compatibility/2006" xmlns:p14="http://schemas.microsoft.com/office/powerpoint/2010/main">
    <mc:Choice Requires="p14">
      <p:transition spd="slow" p14:dur="2000" advTm="32680"/>
    </mc:Choice>
    <mc:Fallback xmlns="">
      <p:transition spd="slow" advTm="3268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2488" b="32488"/>
          <a:stretch>
            <a:fillRect/>
          </a:stretch>
        </p:blipFill>
        <p:spPr>
          <a:xfrm>
            <a:off x="0" y="0"/>
            <a:ext cx="18288000" cy="10287000"/>
          </a:xfrm>
          <a:prstGeom prst="rect">
            <a:avLst/>
          </a:prstGeom>
        </p:spPr>
      </p:pic>
      <p:sp>
        <p:nvSpPr>
          <p:cNvPr id="3" name="AutoShape 3"/>
          <p:cNvSpPr/>
          <p:nvPr/>
        </p:nvSpPr>
        <p:spPr>
          <a:xfrm>
            <a:off x="224460" y="1762859"/>
            <a:ext cx="13331105" cy="0"/>
          </a:xfrm>
          <a:prstGeom prst="line">
            <a:avLst/>
          </a:prstGeom>
          <a:ln w="171450" cap="flat">
            <a:solidFill>
              <a:srgbClr val="E64646"/>
            </a:solidFill>
            <a:prstDash val="solid"/>
            <a:headEnd type="none" w="sm" len="sm"/>
            <a:tailEnd type="none" w="sm" len="sm"/>
          </a:ln>
        </p:spPr>
      </p:sp>
      <p:grpSp>
        <p:nvGrpSpPr>
          <p:cNvPr id="4" name="Group 4"/>
          <p:cNvGrpSpPr/>
          <p:nvPr/>
        </p:nvGrpSpPr>
        <p:grpSpPr>
          <a:xfrm>
            <a:off x="888145" y="3506904"/>
            <a:ext cx="12667420" cy="5089284"/>
            <a:chOff x="0" y="0"/>
            <a:chExt cx="16889893" cy="6785712"/>
          </a:xfrm>
        </p:grpSpPr>
        <p:sp>
          <p:nvSpPr>
            <p:cNvPr id="5" name="TextBox 5"/>
            <p:cNvSpPr txBox="1"/>
            <p:nvPr/>
          </p:nvSpPr>
          <p:spPr>
            <a:xfrm>
              <a:off x="20628" y="5771249"/>
              <a:ext cx="16869265" cy="1014463"/>
            </a:xfrm>
            <a:prstGeom prst="rect">
              <a:avLst/>
            </a:prstGeom>
          </p:spPr>
          <p:txBody>
            <a:bodyPr lIns="0" tIns="0" rIns="0" bIns="0" rtlCol="0" anchor="t">
              <a:spAutoFit/>
            </a:bodyPr>
            <a:lstStyle/>
            <a:p>
              <a:pPr marL="0" lvl="1" indent="0" algn="l">
                <a:lnSpc>
                  <a:spcPts val="3079"/>
                </a:lnSpc>
                <a:spcBef>
                  <a:spcPct val="0"/>
                </a:spcBef>
              </a:pPr>
              <a:r>
                <a:rPr lang="en-US" sz="2199">
                  <a:solidFill>
                    <a:srgbClr val="000000"/>
                  </a:solidFill>
                  <a:latin typeface="Roboto Bold"/>
                </a:rPr>
                <a:t>Collaborative filtering is a technique that can filter out items that a user might like on the basis of reactions by similar users</a:t>
              </a:r>
            </a:p>
          </p:txBody>
        </p:sp>
        <p:sp>
          <p:nvSpPr>
            <p:cNvPr id="6" name="TextBox 6"/>
            <p:cNvSpPr txBox="1"/>
            <p:nvPr/>
          </p:nvSpPr>
          <p:spPr>
            <a:xfrm>
              <a:off x="20628" y="-57150"/>
              <a:ext cx="16869265" cy="578654"/>
            </a:xfrm>
            <a:prstGeom prst="rect">
              <a:avLst/>
            </a:prstGeom>
          </p:spPr>
          <p:txBody>
            <a:bodyPr lIns="0" tIns="0" rIns="0" bIns="0" rtlCol="0" anchor="t">
              <a:spAutoFit/>
            </a:bodyPr>
            <a:lstStyle/>
            <a:p>
              <a:pPr marL="0" lvl="1" indent="0">
                <a:lnSpc>
                  <a:spcPts val="3638"/>
                </a:lnSpc>
                <a:spcBef>
                  <a:spcPct val="0"/>
                </a:spcBef>
              </a:pPr>
              <a:r>
                <a:rPr lang="en-US" sz="2598">
                  <a:solidFill>
                    <a:srgbClr val="000000"/>
                  </a:solidFill>
                  <a:latin typeface="Roboto"/>
                </a:rPr>
                <a:t>Collaborative Filtering</a:t>
              </a:r>
            </a:p>
          </p:txBody>
        </p:sp>
        <p:sp>
          <p:nvSpPr>
            <p:cNvPr id="7" name="TextBox 7"/>
            <p:cNvSpPr txBox="1"/>
            <p:nvPr/>
          </p:nvSpPr>
          <p:spPr>
            <a:xfrm>
              <a:off x="813955" y="1128891"/>
              <a:ext cx="14486774" cy="3622633"/>
            </a:xfrm>
            <a:prstGeom prst="rect">
              <a:avLst/>
            </a:prstGeom>
          </p:spPr>
          <p:txBody>
            <a:bodyPr lIns="0" tIns="0" rIns="0" bIns="0" rtlCol="0" anchor="t">
              <a:spAutoFit/>
            </a:bodyPr>
            <a:lstStyle/>
            <a:p>
              <a:pPr>
                <a:lnSpc>
                  <a:spcPts val="7750"/>
                </a:lnSpc>
              </a:pPr>
              <a:r>
                <a:rPr lang="en-US" sz="3100">
                  <a:solidFill>
                    <a:srgbClr val="FFFFFF"/>
                  </a:solidFill>
                  <a:latin typeface="Libre Baskerville Bold"/>
                </a:rPr>
                <a:t>Collaborative Filtering (User-Item Filtering)</a:t>
              </a:r>
            </a:p>
            <a:p>
              <a:pPr>
                <a:lnSpc>
                  <a:spcPts val="7750"/>
                </a:lnSpc>
              </a:pPr>
              <a:r>
                <a:rPr lang="en-US" sz="3100">
                  <a:solidFill>
                    <a:srgbClr val="FFFFFF"/>
                  </a:solidFill>
                  <a:latin typeface="Libre Baskerville Bold"/>
                </a:rPr>
                <a:t>Collaborative Filtering (Correlation Based)</a:t>
              </a:r>
            </a:p>
            <a:p>
              <a:pPr marL="0" lvl="1" indent="0">
                <a:lnSpc>
                  <a:spcPts val="7750"/>
                </a:lnSpc>
              </a:pPr>
              <a:r>
                <a:rPr lang="en-US" sz="3100">
                  <a:solidFill>
                    <a:srgbClr val="FFFFFF"/>
                  </a:solidFill>
                  <a:latin typeface="Libre Baskerville Bold"/>
                </a:rPr>
                <a:t>•Collaborative Filtering (Nearest Neighbor's Based)</a:t>
              </a:r>
            </a:p>
          </p:txBody>
        </p:sp>
        <p:sp>
          <p:nvSpPr>
            <p:cNvPr id="8" name="AutoShape 8"/>
            <p:cNvSpPr/>
            <p:nvPr/>
          </p:nvSpPr>
          <p:spPr>
            <a:xfrm>
              <a:off x="0" y="1639868"/>
              <a:ext cx="585355" cy="0"/>
            </a:xfrm>
            <a:prstGeom prst="line">
              <a:avLst/>
            </a:prstGeom>
            <a:ln w="76200" cap="flat">
              <a:solidFill>
                <a:srgbClr val="E64646"/>
              </a:solidFill>
              <a:prstDash val="solid"/>
              <a:headEnd type="none" w="sm" len="sm"/>
              <a:tailEnd type="none" w="sm" len="sm"/>
            </a:ln>
          </p:spPr>
        </p:sp>
        <p:sp>
          <p:nvSpPr>
            <p:cNvPr id="9" name="AutoShape 9"/>
            <p:cNvSpPr/>
            <p:nvPr/>
          </p:nvSpPr>
          <p:spPr>
            <a:xfrm>
              <a:off x="0" y="3097859"/>
              <a:ext cx="585355" cy="0"/>
            </a:xfrm>
            <a:prstGeom prst="line">
              <a:avLst/>
            </a:prstGeom>
            <a:ln w="76200" cap="flat">
              <a:solidFill>
                <a:srgbClr val="E64646"/>
              </a:solidFill>
              <a:prstDash val="solid"/>
              <a:headEnd type="none" w="sm" len="sm"/>
              <a:tailEnd type="none" w="sm" len="sm"/>
            </a:ln>
          </p:spPr>
        </p:sp>
        <p:sp>
          <p:nvSpPr>
            <p:cNvPr id="10" name="AutoShape 10"/>
            <p:cNvSpPr/>
            <p:nvPr/>
          </p:nvSpPr>
          <p:spPr>
            <a:xfrm>
              <a:off x="0" y="4555850"/>
              <a:ext cx="585355" cy="0"/>
            </a:xfrm>
            <a:prstGeom prst="line">
              <a:avLst/>
            </a:prstGeom>
            <a:ln w="76200" cap="flat">
              <a:solidFill>
                <a:srgbClr val="E64646"/>
              </a:solidFill>
              <a:prstDash val="solid"/>
              <a:headEnd type="none" w="sm" len="sm"/>
              <a:tailEnd type="none" w="sm" len="sm"/>
            </a:ln>
          </p:spPr>
        </p:sp>
      </p:grpSp>
      <p:pic>
        <p:nvPicPr>
          <p:cNvPr id="11" name="Picture 11"/>
          <p:cNvPicPr>
            <a:picLocks noChangeAspect="1"/>
          </p:cNvPicPr>
          <p:nvPr/>
        </p:nvPicPr>
        <p:blipFill>
          <a:blip r:embed="rId3"/>
          <a:srcRect l="7646" r="7646"/>
          <a:stretch>
            <a:fillRect/>
          </a:stretch>
        </p:blipFill>
        <p:spPr>
          <a:xfrm>
            <a:off x="13322759" y="2377902"/>
            <a:ext cx="4965241" cy="7347290"/>
          </a:xfrm>
          <a:prstGeom prst="rect">
            <a:avLst/>
          </a:prstGeom>
        </p:spPr>
      </p:pic>
      <p:sp>
        <p:nvSpPr>
          <p:cNvPr id="12" name="TextBox 12"/>
          <p:cNvSpPr txBox="1"/>
          <p:nvPr/>
        </p:nvSpPr>
        <p:spPr>
          <a:xfrm>
            <a:off x="782485" y="763076"/>
            <a:ext cx="13375019" cy="990516"/>
          </a:xfrm>
          <a:prstGeom prst="rect">
            <a:avLst/>
          </a:prstGeom>
        </p:spPr>
        <p:txBody>
          <a:bodyPr lIns="0" tIns="0" rIns="0" bIns="0" rtlCol="0" anchor="t">
            <a:spAutoFit/>
          </a:bodyPr>
          <a:lstStyle/>
          <a:p>
            <a:pPr marL="0" lvl="0" indent="0">
              <a:lnSpc>
                <a:spcPts val="7800"/>
              </a:lnSpc>
              <a:spcBef>
                <a:spcPct val="0"/>
              </a:spcBef>
            </a:pPr>
            <a:r>
              <a:rPr lang="en-US" sz="6500">
                <a:solidFill>
                  <a:srgbClr val="000000"/>
                </a:solidFill>
                <a:latin typeface="Libre Baskerville Bold"/>
              </a:rPr>
              <a:t>Recommendation Systems</a:t>
            </a:r>
          </a:p>
        </p:txBody>
      </p:sp>
    </p:spTree>
  </p:cSld>
  <p:clrMapOvr>
    <a:masterClrMapping/>
  </p:clrMapOvr>
  <mc:AlternateContent xmlns:mc="http://schemas.openxmlformats.org/markup-compatibility/2006" xmlns:p14="http://schemas.microsoft.com/office/powerpoint/2010/main">
    <mc:Choice Requires="p14">
      <p:transition spd="slow" p14:dur="2000" advTm="38021"/>
    </mc:Choice>
    <mc:Fallback xmlns="">
      <p:transition spd="slow" advTm="3802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a:stretch>
            <a:fillRect/>
          </a:stretch>
        </p:blipFill>
        <p:spPr>
          <a:xfrm>
            <a:off x="601405" y="2887515"/>
            <a:ext cx="17085190" cy="5911448"/>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(User-Item Filtering)</a:t>
            </a:r>
          </a:p>
        </p:txBody>
      </p:sp>
    </p:spTree>
  </p:cSld>
  <p:clrMapOvr>
    <a:masterClrMapping/>
  </p:clrMapOvr>
  <mc:AlternateContent xmlns:mc="http://schemas.openxmlformats.org/markup-compatibility/2006" xmlns:p14="http://schemas.microsoft.com/office/powerpoint/2010/main">
    <mc:Choice Requires="p14">
      <p:transition spd="slow" p14:dur="2000" advTm="69423"/>
    </mc:Choice>
    <mc:Fallback xmlns="">
      <p:transition spd="slow" advTm="6942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a:stretch>
            <a:fillRect/>
          </a:stretch>
        </p:blipFill>
        <p:spPr>
          <a:xfrm>
            <a:off x="1028700" y="2440065"/>
            <a:ext cx="16298784" cy="6976489"/>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(Correlation Based)</a:t>
            </a:r>
          </a:p>
        </p:txBody>
      </p:sp>
    </p:spTree>
  </p:cSld>
  <p:clrMapOvr>
    <a:masterClrMapping/>
  </p:clrMapOvr>
  <mc:AlternateContent xmlns:mc="http://schemas.openxmlformats.org/markup-compatibility/2006" xmlns:p14="http://schemas.microsoft.com/office/powerpoint/2010/main">
    <mc:Choice Requires="p14">
      <p:transition spd="slow" p14:dur="2000" advTm="170397"/>
    </mc:Choice>
    <mc:Fallback xmlns="">
      <p:transition spd="slow" advTm="17039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l="1540" r="1540"/>
          <a:stretch>
            <a:fillRect/>
          </a:stretch>
        </p:blipFill>
        <p:spPr>
          <a:xfrm>
            <a:off x="1028700" y="2682905"/>
            <a:ext cx="16230600" cy="6575395"/>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(Nearest Neighbor's Based)</a:t>
            </a:r>
          </a:p>
        </p:txBody>
      </p:sp>
    </p:spTree>
  </p:cSld>
  <p:clrMapOvr>
    <a:masterClrMapping/>
  </p:clrMapOvr>
  <mc:AlternateContent xmlns:mc="http://schemas.openxmlformats.org/markup-compatibility/2006" xmlns:p14="http://schemas.microsoft.com/office/powerpoint/2010/main">
    <mc:Choice Requires="p14">
      <p:transition spd="slow" p14:dur="2000" advTm="143565"/>
    </mc:Choice>
    <mc:Fallback xmlns="">
      <p:transition spd="slow" advTm="14356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
        <p:cNvGrpSpPr/>
        <p:nvPr/>
      </p:nvGrpSpPr>
      <p:grpSpPr>
        <a:xfrm>
          <a:off x="0" y="0"/>
          <a:ext cx="0" cy="0"/>
          <a:chOff x="0" y="0"/>
          <a:chExt cx="0" cy="0"/>
        </a:xfrm>
      </p:grpSpPr>
      <p:sp>
        <p:nvSpPr>
          <p:cNvPr id="2" name="TextBox 2"/>
          <p:cNvSpPr txBox="1"/>
          <p:nvPr/>
        </p:nvSpPr>
        <p:spPr>
          <a:xfrm>
            <a:off x="5105400" y="2847568"/>
            <a:ext cx="6778691" cy="1200150"/>
          </a:xfrm>
          <a:prstGeom prst="rect">
            <a:avLst/>
          </a:prstGeom>
        </p:spPr>
        <p:txBody>
          <a:bodyPr lIns="0" tIns="0" rIns="0" bIns="0" rtlCol="0" anchor="t">
            <a:spAutoFit/>
          </a:bodyPr>
          <a:lstStyle/>
          <a:p>
            <a:pPr>
              <a:lnSpc>
                <a:spcPts val="9000"/>
              </a:lnSpc>
            </a:pPr>
            <a:r>
              <a:rPr lang="en-US" sz="9000" dirty="0">
                <a:solidFill>
                  <a:srgbClr val="000000"/>
                </a:solidFill>
                <a:latin typeface="Cormorant Garamond Medium Bold"/>
              </a:rPr>
              <a:t>Future Scope</a:t>
            </a:r>
          </a:p>
        </p:txBody>
      </p:sp>
      <p:sp>
        <p:nvSpPr>
          <p:cNvPr id="3" name="AutoShape 3"/>
          <p:cNvSpPr/>
          <p:nvPr/>
        </p:nvSpPr>
        <p:spPr>
          <a:xfrm>
            <a:off x="4092210" y="4125817"/>
            <a:ext cx="13167090" cy="0"/>
          </a:xfrm>
          <a:prstGeom prst="line">
            <a:avLst/>
          </a:prstGeom>
          <a:ln w="28575" cap="rnd">
            <a:solidFill>
              <a:srgbClr val="F03612"/>
            </a:solidFill>
            <a:prstDash val="solid"/>
            <a:headEnd type="none" w="sm" len="sm"/>
            <a:tailEnd type="none" w="sm" len="sm"/>
          </a:ln>
        </p:spPr>
      </p:sp>
      <p:sp>
        <p:nvSpPr>
          <p:cNvPr id="4" name="TextBox 4"/>
          <p:cNvSpPr txBox="1"/>
          <p:nvPr/>
        </p:nvSpPr>
        <p:spPr>
          <a:xfrm>
            <a:off x="4092210" y="4803992"/>
            <a:ext cx="13821096" cy="3731460"/>
          </a:xfrm>
          <a:prstGeom prst="rect">
            <a:avLst/>
          </a:prstGeom>
        </p:spPr>
        <p:txBody>
          <a:bodyPr lIns="0" tIns="0" rIns="0" bIns="0" rtlCol="0" anchor="t">
            <a:spAutoFit/>
          </a:bodyPr>
          <a:lstStyle/>
          <a:p>
            <a:pPr>
              <a:lnSpc>
                <a:spcPts val="3761"/>
              </a:lnSpc>
            </a:pPr>
            <a:r>
              <a:rPr lang="en-US" sz="2686">
                <a:solidFill>
                  <a:srgbClr val="000000"/>
                </a:solidFill>
                <a:latin typeface="Arimo"/>
              </a:rPr>
              <a:t>Given more information regarding the books dataset, namely features like Genre, Description etc., we could implement a content-filtering based recommendation system and compare the results with the existing collaborative-filtering based system. </a:t>
            </a:r>
          </a:p>
          <a:p>
            <a:pPr>
              <a:lnSpc>
                <a:spcPts val="3761"/>
              </a:lnSpc>
            </a:pPr>
            <a:endParaRPr lang="en-US" sz="2686">
              <a:solidFill>
                <a:srgbClr val="000000"/>
              </a:solidFill>
              <a:latin typeface="Arimo"/>
            </a:endParaRPr>
          </a:p>
          <a:p>
            <a:pPr>
              <a:lnSpc>
                <a:spcPts val="3761"/>
              </a:lnSpc>
            </a:pPr>
            <a:r>
              <a:rPr lang="en-US" sz="2686">
                <a:solidFill>
                  <a:srgbClr val="000000"/>
                </a:solidFill>
                <a:latin typeface="Arimo"/>
              </a:rPr>
              <a:t> We would like to explore various clustering approaches for clustering the users based on Age, Location etc., and then implement voting algorithms to recommend items to the user depending on the cluster into which it belongs.</a:t>
            </a:r>
          </a:p>
          <a:p>
            <a:pPr>
              <a:lnSpc>
                <a:spcPts val="3761"/>
              </a:lnSpc>
            </a:pPr>
            <a:endParaRPr lang="en-US" sz="2686">
              <a:solidFill>
                <a:srgbClr val="000000"/>
              </a:solidFill>
              <a:latin typeface="Arimo"/>
            </a:endParaRPr>
          </a:p>
        </p:txBody>
      </p:sp>
    </p:spTree>
  </p:cSld>
  <p:clrMapOvr>
    <a:masterClrMapping/>
  </p:clrMapOvr>
  <mc:AlternateContent xmlns:mc="http://schemas.openxmlformats.org/markup-compatibility/2006" xmlns:p14="http://schemas.microsoft.com/office/powerpoint/2010/main">
    <mc:Choice Requires="p14">
      <p:transition spd="slow" p14:dur="2000" advTm="45567"/>
    </mc:Choice>
    <mc:Fallback xmlns="">
      <p:transition spd="slow" advTm="4556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B1B"/>
        </a:solidFill>
        <a:effectLst/>
      </p:bgPr>
    </p:bg>
    <p:spTree>
      <p:nvGrpSpPr>
        <p:cNvPr id="1" name=""/>
        <p:cNvGrpSpPr/>
        <p:nvPr/>
      </p:nvGrpSpPr>
      <p:grpSpPr>
        <a:xfrm>
          <a:off x="0" y="0"/>
          <a:ext cx="0" cy="0"/>
          <a:chOff x="0" y="0"/>
          <a:chExt cx="0" cy="0"/>
        </a:xfrm>
      </p:grpSpPr>
      <p:sp>
        <p:nvSpPr>
          <p:cNvPr id="2" name="TextBox 2"/>
          <p:cNvSpPr txBox="1"/>
          <p:nvPr/>
        </p:nvSpPr>
        <p:spPr>
          <a:xfrm>
            <a:off x="4572000" y="746761"/>
            <a:ext cx="6778691" cy="1200150"/>
          </a:xfrm>
          <a:prstGeom prst="rect">
            <a:avLst/>
          </a:prstGeom>
        </p:spPr>
        <p:txBody>
          <a:bodyPr lIns="0" tIns="0" rIns="0" bIns="0" rtlCol="0" anchor="t">
            <a:spAutoFit/>
          </a:bodyPr>
          <a:lstStyle/>
          <a:p>
            <a:pPr>
              <a:lnSpc>
                <a:spcPts val="9000"/>
              </a:lnSpc>
            </a:pPr>
            <a:r>
              <a:rPr lang="en-US" sz="9000" dirty="0">
                <a:solidFill>
                  <a:srgbClr val="FFFFFF"/>
                </a:solidFill>
                <a:latin typeface="Cormorant Garamond Medium Bold"/>
              </a:rPr>
              <a:t>Conclusion</a:t>
            </a:r>
          </a:p>
        </p:txBody>
      </p:sp>
      <p:sp>
        <p:nvSpPr>
          <p:cNvPr id="3" name="AutoShape 3"/>
          <p:cNvSpPr/>
          <p:nvPr/>
        </p:nvSpPr>
        <p:spPr>
          <a:xfrm>
            <a:off x="4114800" y="2046418"/>
            <a:ext cx="6802318" cy="0"/>
          </a:xfrm>
          <a:prstGeom prst="line">
            <a:avLst/>
          </a:prstGeom>
          <a:ln w="28575" cap="rnd">
            <a:solidFill>
              <a:srgbClr val="8F7240"/>
            </a:solidFill>
            <a:prstDash val="solid"/>
            <a:headEnd type="none" w="sm" len="sm"/>
            <a:tailEnd type="none" w="sm" len="sm"/>
          </a:ln>
        </p:spPr>
      </p:sp>
      <p:sp>
        <p:nvSpPr>
          <p:cNvPr id="4" name="TextBox 4"/>
          <p:cNvSpPr txBox="1"/>
          <p:nvPr/>
        </p:nvSpPr>
        <p:spPr>
          <a:xfrm>
            <a:off x="1447800" y="2631617"/>
            <a:ext cx="8745147" cy="6771084"/>
          </a:xfrm>
          <a:prstGeom prst="rect">
            <a:avLst/>
          </a:prstGeom>
        </p:spPr>
        <p:txBody>
          <a:bodyPr lIns="0" tIns="0" rIns="0" bIns="0" rtlCol="0" anchor="t">
            <a:spAutoFit/>
          </a:bodyPr>
          <a:lstStyle/>
          <a:p>
            <a:pPr>
              <a:lnSpc>
                <a:spcPts val="2380"/>
              </a:lnSpc>
            </a:pPr>
            <a:r>
              <a:rPr lang="en-US" sz="2400" dirty="0">
                <a:solidFill>
                  <a:srgbClr val="FFFFFF"/>
                </a:solidFill>
                <a:latin typeface="Arimo"/>
              </a:rPr>
              <a:t>In EDA, the Top-10 most rated books were essentially novels. Books like The Wild Animus and The Lovely Bones: A Novel .</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Majority of the readers were of the age bracket 20-50 and most of them came from North American and European countries namely USA, Canada, UK.</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If we look at the ratings distribution, most of the books have high ratings with maximum books being rated 8. Ratings below 5 are few in number.</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Author with the most books was Stephen King, Nora Roberts and James Patterson.</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A recommendation system helps an organization to create loyal customers. The recommendation system today are very powerful that they can handle the new customer too who has visited the site for the first time. They recommend the products which are currently trending or highly rated and they can also recommend the products which bring maximum profit to the company.</a:t>
            </a:r>
          </a:p>
          <a:p>
            <a:pPr>
              <a:lnSpc>
                <a:spcPts val="2379"/>
              </a:lnSpc>
            </a:pPr>
            <a:endParaRPr lang="en-US" sz="2400" dirty="0">
              <a:solidFill>
                <a:srgbClr val="FFFFFF"/>
              </a:solidFill>
              <a:latin typeface="Arimo"/>
            </a:endParaRPr>
          </a:p>
        </p:txBody>
      </p:sp>
    </p:spTree>
  </p:cSld>
  <p:clrMapOvr>
    <a:masterClrMapping/>
  </p:clrMapOvr>
  <mc:AlternateContent xmlns:mc="http://schemas.openxmlformats.org/markup-compatibility/2006" xmlns:p14="http://schemas.microsoft.com/office/powerpoint/2010/main">
    <mc:Choice Requires="p14">
      <p:transition spd="slow" p14:dur="2000" advTm="87224"/>
    </mc:Choice>
    <mc:Fallback xmlns="">
      <p:transition spd="slow" advTm="8722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537173">
            <a:off x="-3937238" y="6437771"/>
            <a:ext cx="7335542" cy="7698458"/>
          </a:xfrm>
          <a:prstGeom prst="rect">
            <a:avLst/>
          </a:prstGeom>
        </p:spPr>
      </p:pic>
      <p:sp>
        <p:nvSpPr>
          <p:cNvPr id="3" name="TextBox 3"/>
          <p:cNvSpPr txBox="1"/>
          <p:nvPr/>
        </p:nvSpPr>
        <p:spPr>
          <a:xfrm>
            <a:off x="938212" y="2436120"/>
            <a:ext cx="16411575" cy="1553761"/>
          </a:xfrm>
          <a:prstGeom prst="rect">
            <a:avLst/>
          </a:prstGeom>
        </p:spPr>
        <p:txBody>
          <a:bodyPr lIns="0" tIns="0" rIns="0" bIns="0" rtlCol="0" anchor="t">
            <a:spAutoFit/>
          </a:bodyPr>
          <a:lstStyle/>
          <a:p>
            <a:pPr algn="ctr">
              <a:lnSpc>
                <a:spcPts val="3080"/>
              </a:lnSpc>
            </a:pPr>
            <a:r>
              <a:rPr lang="en-US" sz="2400" b="0" i="0" dirty="0">
                <a:solidFill>
                  <a:srgbClr val="525252"/>
                </a:solidFill>
                <a:effectLst/>
                <a:latin typeface="IBM Plex Sans" panose="020B0503050203000203" pitchFamily="34" charset="0"/>
              </a:rPr>
              <a:t> </a:t>
            </a:r>
            <a:r>
              <a:rPr lang="en-US" sz="2400" dirty="0">
                <a:solidFill>
                  <a:schemeClr val="tx1">
                    <a:lumMod val="50000"/>
                    <a:lumOff val="50000"/>
                  </a:schemeClr>
                </a:solidFill>
                <a:latin typeface="IBM Plex Sans" panose="020B0503050203000203" pitchFamily="34" charset="0"/>
              </a:rPr>
              <a:t>U</a:t>
            </a:r>
            <a:r>
              <a:rPr lang="en-US" sz="2400" b="0" i="0" u="none" strike="noStrike" dirty="0">
                <a:solidFill>
                  <a:schemeClr val="tx1">
                    <a:lumMod val="50000"/>
                    <a:lumOff val="50000"/>
                  </a:schemeClr>
                </a:solidFill>
                <a:effectLst/>
                <a:latin typeface="IBM Plex Sans" panose="020B0503050203000203" pitchFamily="34" charset="0"/>
              </a:rPr>
              <a:t>nsupervised machine learning</a:t>
            </a:r>
            <a:r>
              <a:rPr lang="en-US" sz="2400" b="0" i="0" dirty="0">
                <a:solidFill>
                  <a:srgbClr val="525252"/>
                </a:solidFill>
                <a:effectLst/>
                <a:latin typeface="IBM Plex Sans" panose="020B0503050203000203" pitchFamily="34" charset="0"/>
              </a:rPr>
              <a:t>, uses machine learning algorithms to analyze and cluster unlabeled datasets. These algorithms discover hidden patterns or data groupings without the need for human intervention. Its ability to discover similarities and differences in information make it the ideal solution for exploratory data analysis, cross-selling strategies, customer segmentation, and image recognition.</a:t>
            </a:r>
            <a:endParaRPr lang="en-US" sz="2200" dirty="0">
              <a:solidFill>
                <a:srgbClr val="000000"/>
              </a:solidFill>
              <a:latin typeface="Roboto"/>
            </a:endParaRPr>
          </a:p>
        </p:txBody>
      </p:sp>
      <p:pic>
        <p:nvPicPr>
          <p:cNvPr id="4" name="Picture 4"/>
          <p:cNvPicPr>
            <a:picLocks noChangeAspect="1"/>
          </p:cNvPicPr>
          <p:nvPr/>
        </p:nvPicPr>
        <p:blipFill>
          <a:blip r:embed="rId2"/>
          <a:srcRect/>
          <a:stretch>
            <a:fillRect/>
          </a:stretch>
        </p:blipFill>
        <p:spPr>
          <a:xfrm rot="-1537173">
            <a:off x="16175529" y="-2515729"/>
            <a:ext cx="7335542" cy="7698458"/>
          </a:xfrm>
          <a:prstGeom prst="rect">
            <a:avLst/>
          </a:prstGeom>
        </p:spPr>
      </p:pic>
      <p:pic>
        <p:nvPicPr>
          <p:cNvPr id="5" name="Picture 5"/>
          <p:cNvPicPr>
            <a:picLocks noChangeAspect="1"/>
          </p:cNvPicPr>
          <p:nvPr/>
        </p:nvPicPr>
        <p:blipFill>
          <a:blip r:embed="rId3"/>
          <a:srcRect t="16483" b="9977"/>
          <a:stretch>
            <a:fillRect/>
          </a:stretch>
        </p:blipFill>
        <p:spPr>
          <a:xfrm>
            <a:off x="3548226" y="4570906"/>
            <a:ext cx="13030955" cy="5390296"/>
          </a:xfrm>
          <a:prstGeom prst="rect">
            <a:avLst/>
          </a:prstGeom>
        </p:spPr>
      </p:pic>
      <p:sp>
        <p:nvSpPr>
          <p:cNvPr id="6" name="TextBox 6"/>
          <p:cNvSpPr txBox="1"/>
          <p:nvPr/>
        </p:nvSpPr>
        <p:spPr>
          <a:xfrm>
            <a:off x="847725" y="752475"/>
            <a:ext cx="16592550" cy="1152525"/>
          </a:xfrm>
          <a:prstGeom prst="rect">
            <a:avLst/>
          </a:prstGeom>
        </p:spPr>
        <p:txBody>
          <a:bodyPr lIns="0" tIns="0" rIns="0" bIns="0" rtlCol="0" anchor="t">
            <a:spAutoFit/>
          </a:bodyPr>
          <a:lstStyle/>
          <a:p>
            <a:pPr marL="0" lvl="0" indent="0" algn="ctr">
              <a:lnSpc>
                <a:spcPts val="9000"/>
              </a:lnSpc>
              <a:spcBef>
                <a:spcPct val="0"/>
              </a:spcBef>
            </a:pPr>
            <a:r>
              <a:rPr lang="en-US" sz="7500">
                <a:solidFill>
                  <a:srgbClr val="E64646"/>
                </a:solidFill>
                <a:latin typeface="Libre Baskerville Bold"/>
              </a:rPr>
              <a:t>Unsupervised learning</a:t>
            </a:r>
          </a:p>
        </p:txBody>
      </p:sp>
    </p:spTree>
  </p:cSld>
  <p:clrMapOvr>
    <a:masterClrMapping/>
  </p:clrMapOvr>
  <mc:AlternateContent xmlns:mc="http://schemas.openxmlformats.org/markup-compatibility/2006" xmlns:p14="http://schemas.microsoft.com/office/powerpoint/2010/main">
    <mc:Choice Requires="p14">
      <p:transition spd="slow" p14:dur="2000" advTm="50808"/>
    </mc:Choice>
    <mc:Fallback xmlns="">
      <p:transition spd="slow" advTm="5080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082935" cy="10287000"/>
            <a:chOff x="0" y="0"/>
            <a:chExt cx="6777247" cy="13716000"/>
          </a:xfrm>
        </p:grpSpPr>
        <p:pic>
          <p:nvPicPr>
            <p:cNvPr id="3" name="Picture 3"/>
            <p:cNvPicPr>
              <a:picLocks noChangeAspect="1"/>
            </p:cNvPicPr>
            <p:nvPr/>
          </p:nvPicPr>
          <p:blipFill>
            <a:blip r:embed="rId2"/>
            <a:srcRect l="41769" r="41769"/>
            <a:stretch>
              <a:fillRect/>
            </a:stretch>
          </p:blipFill>
          <p:spPr>
            <a:xfrm>
              <a:off x="0" y="0"/>
              <a:ext cx="6777247" cy="13716000"/>
            </a:xfrm>
            <a:prstGeom prst="rect">
              <a:avLst/>
            </a:prstGeom>
          </p:spPr>
        </p:pic>
      </p:grpSp>
      <p:grpSp>
        <p:nvGrpSpPr>
          <p:cNvPr id="4" name="Group 4"/>
          <p:cNvGrpSpPr/>
          <p:nvPr/>
        </p:nvGrpSpPr>
        <p:grpSpPr>
          <a:xfrm>
            <a:off x="1501806" y="1028700"/>
            <a:ext cx="15284387" cy="8229600"/>
            <a:chOff x="0" y="0"/>
            <a:chExt cx="20379183" cy="10972800"/>
          </a:xfrm>
        </p:grpSpPr>
        <p:pic>
          <p:nvPicPr>
            <p:cNvPr id="5" name="Picture 5"/>
            <p:cNvPicPr>
              <a:picLocks noChangeAspect="1"/>
            </p:cNvPicPr>
            <p:nvPr/>
          </p:nvPicPr>
          <p:blipFill>
            <a:blip r:embed="rId3"/>
            <a:srcRect l="187" r="21964" b="25483"/>
            <a:stretch>
              <a:fillRect/>
            </a:stretch>
          </p:blipFill>
          <p:spPr>
            <a:xfrm>
              <a:off x="0" y="0"/>
              <a:ext cx="20379183" cy="10972800"/>
            </a:xfrm>
            <a:prstGeom prst="rect">
              <a:avLst/>
            </a:prstGeom>
          </p:spPr>
        </p:pic>
      </p:grpSp>
      <p:sp>
        <p:nvSpPr>
          <p:cNvPr id="6" name="TextBox 6"/>
          <p:cNvSpPr txBox="1"/>
          <p:nvPr/>
        </p:nvSpPr>
        <p:spPr>
          <a:xfrm>
            <a:off x="3124200" y="1485900"/>
            <a:ext cx="12496323" cy="2126269"/>
          </a:xfrm>
          <a:prstGeom prst="rect">
            <a:avLst/>
          </a:prstGeom>
        </p:spPr>
        <p:txBody>
          <a:bodyPr lIns="0" tIns="0" rIns="0" bIns="0" rtlCol="0" anchor="t">
            <a:spAutoFit/>
          </a:bodyPr>
          <a:lstStyle/>
          <a:p>
            <a:pPr marL="0" lvl="0" indent="0" algn="r">
              <a:lnSpc>
                <a:spcPts val="17129"/>
              </a:lnSpc>
              <a:spcBef>
                <a:spcPct val="0"/>
              </a:spcBef>
            </a:pPr>
            <a:r>
              <a:rPr lang="en-US" sz="12976" u="none" dirty="0">
                <a:solidFill>
                  <a:srgbClr val="000000"/>
                </a:solidFill>
                <a:latin typeface="Cormorant Garamond Medium Bold"/>
              </a:rPr>
              <a:t>Thank you!</a:t>
            </a:r>
          </a:p>
        </p:txBody>
      </p:sp>
    </p:spTree>
  </p:cSld>
  <p:clrMapOvr>
    <a:masterClrMapping/>
  </p:clrMapOvr>
  <mc:AlternateContent xmlns:mc="http://schemas.openxmlformats.org/markup-compatibility/2006" xmlns:p14="http://schemas.microsoft.com/office/powerpoint/2010/main">
    <mc:Choice Requires="p14">
      <p:transition spd="slow" p14:dur="2000" advTm="5753"/>
    </mc:Choice>
    <mc:Fallback xmlns="">
      <p:transition spd="slow" advTm="575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050A30">
              <a:alpha val="4706"/>
            </a:srgbClr>
          </a:solidFill>
        </p:spPr>
      </p:sp>
      <p:sp>
        <p:nvSpPr>
          <p:cNvPr id="3" name="TextBox 3"/>
          <p:cNvSpPr txBox="1"/>
          <p:nvPr/>
        </p:nvSpPr>
        <p:spPr>
          <a:xfrm>
            <a:off x="3038436" y="2021941"/>
            <a:ext cx="12211128" cy="1041583"/>
          </a:xfrm>
          <a:prstGeom prst="rect">
            <a:avLst/>
          </a:prstGeom>
        </p:spPr>
        <p:txBody>
          <a:bodyPr lIns="0" tIns="0" rIns="0" bIns="0" rtlCol="0" anchor="t">
            <a:spAutoFit/>
          </a:bodyPr>
          <a:lstStyle/>
          <a:p>
            <a:pPr algn="ctr">
              <a:lnSpc>
                <a:spcPts val="7840"/>
              </a:lnSpc>
            </a:pPr>
            <a:r>
              <a:rPr lang="en-US" sz="8000">
                <a:solidFill>
                  <a:srgbClr val="050A30"/>
                </a:solidFill>
                <a:latin typeface="HK Grotesk Bold"/>
              </a:rPr>
              <a:t>Team Members:</a:t>
            </a:r>
          </a:p>
        </p:txBody>
      </p:sp>
      <p:sp>
        <p:nvSpPr>
          <p:cNvPr id="4" name="AutoShape 4"/>
          <p:cNvSpPr/>
          <p:nvPr/>
        </p:nvSpPr>
        <p:spPr>
          <a:xfrm rot="-5400000">
            <a:off x="503481" y="4172259"/>
            <a:ext cx="35651" cy="1978134"/>
          </a:xfrm>
          <a:prstGeom prst="rect">
            <a:avLst/>
          </a:prstGeom>
          <a:solidFill>
            <a:srgbClr val="050A30"/>
          </a:solidFill>
        </p:spPr>
      </p:sp>
      <p:sp>
        <p:nvSpPr>
          <p:cNvPr id="5" name="AutoShape 5"/>
          <p:cNvSpPr/>
          <p:nvPr/>
        </p:nvSpPr>
        <p:spPr>
          <a:xfrm rot="-5400000">
            <a:off x="17748868" y="4136608"/>
            <a:ext cx="35651" cy="1978134"/>
          </a:xfrm>
          <a:prstGeom prst="rect">
            <a:avLst/>
          </a:prstGeom>
          <a:solidFill>
            <a:srgbClr val="050A30"/>
          </a:solidFill>
        </p:spPr>
      </p:sp>
      <p:sp>
        <p:nvSpPr>
          <p:cNvPr id="6" name="TextBox 6"/>
          <p:cNvSpPr txBox="1"/>
          <p:nvPr/>
        </p:nvSpPr>
        <p:spPr>
          <a:xfrm>
            <a:off x="3546806" y="3497502"/>
            <a:ext cx="5597194" cy="4462953"/>
          </a:xfrm>
          <a:prstGeom prst="rect">
            <a:avLst/>
          </a:prstGeom>
        </p:spPr>
        <p:txBody>
          <a:bodyPr lIns="0" tIns="0" rIns="0" bIns="0" rtlCol="0" anchor="t">
            <a:spAutoFit/>
          </a:bodyPr>
          <a:lstStyle/>
          <a:p>
            <a:pPr marL="775362" lvl="1" indent="-387681">
              <a:lnSpc>
                <a:spcPts val="7110"/>
              </a:lnSpc>
              <a:buFont typeface="Arial"/>
              <a:buChar char="•"/>
            </a:pPr>
            <a:r>
              <a:rPr lang="en-US" sz="3591" dirty="0">
                <a:solidFill>
                  <a:srgbClr val="050A30"/>
                </a:solidFill>
                <a:latin typeface="HK Grotesk Medium"/>
              </a:rPr>
              <a:t>Kunal Gawande </a:t>
            </a:r>
          </a:p>
          <a:p>
            <a:pPr marL="775362" lvl="1" indent="-387681">
              <a:lnSpc>
                <a:spcPts val="7110"/>
              </a:lnSpc>
              <a:buFont typeface="Arial"/>
              <a:buChar char="•"/>
            </a:pPr>
            <a:r>
              <a:rPr lang="en-US" sz="3591" dirty="0">
                <a:solidFill>
                  <a:srgbClr val="050A30"/>
                </a:solidFill>
                <a:latin typeface="HK Grotesk Medium"/>
              </a:rPr>
              <a:t>Chinmay Rojatkar</a:t>
            </a:r>
          </a:p>
          <a:p>
            <a:pPr marL="775362" lvl="1" indent="-387681">
              <a:lnSpc>
                <a:spcPts val="7110"/>
              </a:lnSpc>
              <a:buFont typeface="Arial"/>
              <a:buChar char="•"/>
            </a:pPr>
            <a:r>
              <a:rPr lang="en-US" sz="3591" dirty="0">
                <a:solidFill>
                  <a:srgbClr val="050A30"/>
                </a:solidFill>
                <a:latin typeface="HK Grotesk Medium"/>
              </a:rPr>
              <a:t>Deepali Mahajan</a:t>
            </a:r>
          </a:p>
          <a:p>
            <a:pPr marL="775362" lvl="1" indent="-387681">
              <a:lnSpc>
                <a:spcPts val="7110"/>
              </a:lnSpc>
              <a:buFont typeface="Arial"/>
              <a:buChar char="•"/>
            </a:pPr>
            <a:r>
              <a:rPr lang="en-US" sz="3591" dirty="0">
                <a:solidFill>
                  <a:srgbClr val="050A30"/>
                </a:solidFill>
                <a:latin typeface="HK Grotesk Medium"/>
              </a:rPr>
              <a:t>Bipasha Zade</a:t>
            </a:r>
          </a:p>
          <a:p>
            <a:pPr marL="775362" lvl="1" indent="-387681">
              <a:lnSpc>
                <a:spcPts val="7110"/>
              </a:lnSpc>
              <a:buFont typeface="Arial"/>
              <a:buChar char="•"/>
            </a:pPr>
            <a:r>
              <a:rPr lang="en-US" sz="3591" dirty="0">
                <a:solidFill>
                  <a:srgbClr val="050A30"/>
                </a:solidFill>
                <a:latin typeface="HK Grotesk Medium"/>
              </a:rPr>
              <a:t>Nikhil Aggarwal</a:t>
            </a:r>
          </a:p>
        </p:txBody>
      </p:sp>
    </p:spTree>
  </p:cSld>
  <p:clrMapOvr>
    <a:masterClrMapping/>
  </p:clrMapOvr>
  <mc:AlternateContent xmlns:mc="http://schemas.openxmlformats.org/markup-compatibility/2006" xmlns:p14="http://schemas.microsoft.com/office/powerpoint/2010/main">
    <mc:Choice Requires="p14">
      <p:transition spd="slow" p14:dur="2000" advTm="12716"/>
    </mc:Choice>
    <mc:Fallback xmlns="">
      <p:transition spd="slow" advTm="127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990" t="3641" r="17448" b="11516"/>
          <a:stretch>
            <a:fillRect/>
          </a:stretch>
        </p:blipFill>
        <p:spPr>
          <a:xfrm rot="-10800000">
            <a:off x="663473" y="2986348"/>
            <a:ext cx="5982159" cy="5982159"/>
          </a:xfrm>
          <a:prstGeom prst="rect">
            <a:avLst/>
          </a:prstGeom>
        </p:spPr>
      </p:pic>
      <p:grpSp>
        <p:nvGrpSpPr>
          <p:cNvPr id="3" name="Group 3"/>
          <p:cNvGrpSpPr/>
          <p:nvPr/>
        </p:nvGrpSpPr>
        <p:grpSpPr>
          <a:xfrm>
            <a:off x="0" y="3657141"/>
            <a:ext cx="5982159" cy="5982159"/>
            <a:chOff x="0" y="0"/>
            <a:chExt cx="7976212" cy="7976212"/>
          </a:xfrm>
        </p:grpSpPr>
        <p:pic>
          <p:nvPicPr>
            <p:cNvPr id="4" name="Picture 4"/>
            <p:cNvPicPr>
              <a:picLocks noChangeAspect="1"/>
            </p:cNvPicPr>
            <p:nvPr/>
          </p:nvPicPr>
          <p:blipFill>
            <a:blip r:embed="rId3"/>
            <a:srcRect t="25487" b="7887"/>
            <a:stretch>
              <a:fillRect/>
            </a:stretch>
          </p:blipFill>
          <p:spPr>
            <a:xfrm>
              <a:off x="0" y="0"/>
              <a:ext cx="7976212" cy="7976212"/>
            </a:xfrm>
            <a:prstGeom prst="rect">
              <a:avLst/>
            </a:prstGeom>
          </p:spPr>
        </p:pic>
      </p:grpSp>
      <p:pic>
        <p:nvPicPr>
          <p:cNvPr id="5" name="Picture 5"/>
          <p:cNvPicPr>
            <a:picLocks noChangeAspect="1"/>
          </p:cNvPicPr>
          <p:nvPr/>
        </p:nvPicPr>
        <p:blipFill>
          <a:blip r:embed="rId4"/>
          <a:srcRect/>
          <a:stretch>
            <a:fillRect/>
          </a:stretch>
        </p:blipFill>
        <p:spPr>
          <a:xfrm>
            <a:off x="13036096" y="375635"/>
            <a:ext cx="7838694" cy="8229600"/>
          </a:xfrm>
          <a:prstGeom prst="rect">
            <a:avLst/>
          </a:prstGeom>
        </p:spPr>
      </p:pic>
      <p:sp>
        <p:nvSpPr>
          <p:cNvPr id="6" name="TextBox 6"/>
          <p:cNvSpPr txBox="1"/>
          <p:nvPr/>
        </p:nvSpPr>
        <p:spPr>
          <a:xfrm>
            <a:off x="782485" y="763076"/>
            <a:ext cx="13315887" cy="990516"/>
          </a:xfrm>
          <a:prstGeom prst="rect">
            <a:avLst/>
          </a:prstGeom>
        </p:spPr>
        <p:txBody>
          <a:bodyPr lIns="0" tIns="0" rIns="0" bIns="0" rtlCol="0" anchor="t">
            <a:spAutoFit/>
          </a:bodyPr>
          <a:lstStyle/>
          <a:p>
            <a:pPr marL="0" lvl="0" indent="0">
              <a:lnSpc>
                <a:spcPts val="7800"/>
              </a:lnSpc>
              <a:spcBef>
                <a:spcPct val="0"/>
              </a:spcBef>
            </a:pPr>
            <a:r>
              <a:rPr lang="en-US" sz="6500">
                <a:solidFill>
                  <a:srgbClr val="E64646"/>
                </a:solidFill>
                <a:latin typeface="Libre Baskerville Bold"/>
              </a:rPr>
              <a:t>Problem Statement</a:t>
            </a:r>
          </a:p>
        </p:txBody>
      </p:sp>
      <p:grpSp>
        <p:nvGrpSpPr>
          <p:cNvPr id="7" name="Group 7"/>
          <p:cNvGrpSpPr/>
          <p:nvPr/>
        </p:nvGrpSpPr>
        <p:grpSpPr>
          <a:xfrm>
            <a:off x="6585827" y="2406764"/>
            <a:ext cx="579584" cy="579584"/>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64646"/>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947"/>
                </a:lnSpc>
              </a:pPr>
              <a:endParaRPr/>
            </a:p>
          </p:txBody>
        </p:sp>
      </p:grpSp>
      <p:sp>
        <p:nvSpPr>
          <p:cNvPr id="10" name="TextBox 10"/>
          <p:cNvSpPr txBox="1"/>
          <p:nvPr/>
        </p:nvSpPr>
        <p:spPr>
          <a:xfrm>
            <a:off x="7165411" y="2406764"/>
            <a:ext cx="10076683" cy="4695856"/>
          </a:xfrm>
          <a:prstGeom prst="rect">
            <a:avLst/>
          </a:prstGeom>
        </p:spPr>
        <p:txBody>
          <a:bodyPr lIns="0" tIns="0" rIns="0" bIns="0" rtlCol="0" anchor="t">
            <a:spAutoFit/>
          </a:bodyPr>
          <a:lstStyle/>
          <a:p>
            <a:pPr>
              <a:lnSpc>
                <a:spcPts val="4198"/>
              </a:lnSpc>
            </a:pPr>
            <a:r>
              <a:rPr lang="en-US" sz="2998" dirty="0">
                <a:solidFill>
                  <a:srgbClr val="000000"/>
                </a:solidFill>
                <a:latin typeface="Josefin Sans Regular"/>
              </a:rPr>
              <a:t>During the last few decades, with the rise of YouTube, Amazon, Netflix, and many other such web services, recommender systems have become much more important in our lives in terms of providing highly personalized and relevant content.</a:t>
            </a:r>
          </a:p>
          <a:p>
            <a:pPr>
              <a:lnSpc>
                <a:spcPts val="4198"/>
              </a:lnSpc>
            </a:pPr>
            <a:endParaRPr lang="en-US" sz="2998" dirty="0">
              <a:solidFill>
                <a:srgbClr val="000000"/>
              </a:solidFill>
              <a:latin typeface="Josefin Sans Regular"/>
            </a:endParaRPr>
          </a:p>
          <a:p>
            <a:pPr>
              <a:lnSpc>
                <a:spcPts val="4198"/>
              </a:lnSpc>
            </a:pPr>
            <a:r>
              <a:rPr lang="en-US" sz="2998" dirty="0">
                <a:solidFill>
                  <a:srgbClr val="000000"/>
                </a:solidFill>
                <a:latin typeface="Josefin Sans Regular"/>
              </a:rPr>
              <a:t>The main objective is to create a recommendation system to recommend relevant books to users based on popularity and user interests</a:t>
            </a:r>
          </a:p>
        </p:txBody>
      </p:sp>
    </p:spTree>
  </p:cSld>
  <p:clrMapOvr>
    <a:masterClrMapping/>
  </p:clrMapOvr>
  <mc:AlternateContent xmlns:mc="http://schemas.openxmlformats.org/markup-compatibility/2006" xmlns:p14="http://schemas.microsoft.com/office/powerpoint/2010/main">
    <mc:Choice Requires="p14">
      <p:transition spd="slow" p14:dur="2000" advTm="35977"/>
    </mc:Choice>
    <mc:Fallback xmlns="">
      <p:transition spd="slow" advTm="3597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68467" y="5114925"/>
            <a:ext cx="10287000" cy="0"/>
          </a:xfrm>
          <a:prstGeom prst="line">
            <a:avLst/>
          </a:prstGeom>
          <a:ln w="57150" cap="flat">
            <a:solidFill>
              <a:srgbClr val="E64646"/>
            </a:solidFill>
            <a:prstDash val="solid"/>
            <a:headEnd type="none" w="sm" len="sm"/>
            <a:tailEnd type="none" w="sm" len="sm"/>
          </a:ln>
        </p:spPr>
      </p:sp>
      <p:sp>
        <p:nvSpPr>
          <p:cNvPr id="3" name="TextBox 3"/>
          <p:cNvSpPr txBox="1"/>
          <p:nvPr/>
        </p:nvSpPr>
        <p:spPr>
          <a:xfrm>
            <a:off x="9890459" y="4648242"/>
            <a:ext cx="7568575" cy="990516"/>
          </a:xfrm>
          <a:prstGeom prst="rect">
            <a:avLst/>
          </a:prstGeom>
        </p:spPr>
        <p:txBody>
          <a:bodyPr lIns="0" tIns="0" rIns="0" bIns="0" rtlCol="0" anchor="t">
            <a:spAutoFit/>
          </a:bodyPr>
          <a:lstStyle/>
          <a:p>
            <a:pPr marL="0" lvl="0" indent="0" algn="r">
              <a:lnSpc>
                <a:spcPts val="7800"/>
              </a:lnSpc>
              <a:spcBef>
                <a:spcPct val="0"/>
              </a:spcBef>
            </a:pPr>
            <a:r>
              <a:rPr lang="en-US" sz="6500">
                <a:solidFill>
                  <a:srgbClr val="E64646"/>
                </a:solidFill>
                <a:latin typeface="Libre Baskerville Bold"/>
              </a:rPr>
              <a:t>Content </a:t>
            </a:r>
          </a:p>
        </p:txBody>
      </p:sp>
      <p:sp>
        <p:nvSpPr>
          <p:cNvPr id="4" name="TextBox 4"/>
          <p:cNvSpPr txBox="1"/>
          <p:nvPr/>
        </p:nvSpPr>
        <p:spPr>
          <a:xfrm>
            <a:off x="389557" y="652715"/>
            <a:ext cx="3815438" cy="1523916"/>
          </a:xfrm>
          <a:prstGeom prst="rect">
            <a:avLst/>
          </a:prstGeom>
        </p:spPr>
        <p:txBody>
          <a:bodyPr lIns="0" tIns="0" rIns="0" bIns="0" rtlCol="0" anchor="t">
            <a:spAutoFit/>
          </a:bodyPr>
          <a:lstStyle/>
          <a:p>
            <a:pPr algn="r">
              <a:lnSpc>
                <a:spcPts val="3959"/>
              </a:lnSpc>
            </a:pPr>
            <a:r>
              <a:rPr lang="en-US" sz="3299">
                <a:solidFill>
                  <a:srgbClr val="E64646"/>
                </a:solidFill>
                <a:latin typeface="Libre Baskerville Bold"/>
              </a:rPr>
              <a:t>Problem statement </a:t>
            </a:r>
          </a:p>
          <a:p>
            <a:pPr marL="0" lvl="0" indent="0" algn="r">
              <a:lnSpc>
                <a:spcPts val="4199"/>
              </a:lnSpc>
              <a:spcBef>
                <a:spcPct val="0"/>
              </a:spcBef>
            </a:pPr>
            <a:endParaRPr lang="en-US" sz="3299">
              <a:solidFill>
                <a:srgbClr val="E64646"/>
              </a:solidFill>
              <a:latin typeface="Libre Baskerville Bold"/>
            </a:endParaRPr>
          </a:p>
        </p:txBody>
      </p:sp>
      <p:grpSp>
        <p:nvGrpSpPr>
          <p:cNvPr id="5" name="Group 5"/>
          <p:cNvGrpSpPr/>
          <p:nvPr/>
        </p:nvGrpSpPr>
        <p:grpSpPr>
          <a:xfrm>
            <a:off x="4555061" y="1099464"/>
            <a:ext cx="639944" cy="639944"/>
            <a:chOff x="0" y="0"/>
            <a:chExt cx="853258" cy="853258"/>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853258" cy="853258"/>
            </a:xfrm>
            <a:prstGeom prst="rect">
              <a:avLst/>
            </a:prstGeom>
          </p:spPr>
        </p:pic>
        <p:sp>
          <p:nvSpPr>
            <p:cNvPr id="7" name="TextBox 7"/>
            <p:cNvSpPr txBox="1"/>
            <p:nvPr/>
          </p:nvSpPr>
          <p:spPr>
            <a:xfrm>
              <a:off x="58753" y="144054"/>
              <a:ext cx="633723" cy="555625"/>
            </a:xfrm>
            <a:prstGeom prst="rect">
              <a:avLst/>
            </a:prstGeom>
          </p:spPr>
          <p:txBody>
            <a:bodyPr lIns="0" tIns="0" rIns="0" bIns="0" rtlCol="0" anchor="t">
              <a:spAutoFit/>
            </a:bodyPr>
            <a:lstStyle/>
            <a:p>
              <a:pPr marL="0" lvl="0" indent="0" algn="r">
                <a:lnSpc>
                  <a:spcPts val="3240"/>
                </a:lnSpc>
                <a:spcBef>
                  <a:spcPct val="0"/>
                </a:spcBef>
              </a:pPr>
              <a:r>
                <a:rPr lang="en-US" sz="2700">
                  <a:solidFill>
                    <a:srgbClr val="FFFFFF"/>
                  </a:solidFill>
                  <a:latin typeface="Roboto Bold"/>
                </a:rPr>
                <a:t>01</a:t>
              </a:r>
            </a:p>
          </p:txBody>
        </p:sp>
      </p:grpSp>
      <p:grpSp>
        <p:nvGrpSpPr>
          <p:cNvPr id="8" name="Group 8"/>
          <p:cNvGrpSpPr/>
          <p:nvPr/>
        </p:nvGrpSpPr>
        <p:grpSpPr>
          <a:xfrm>
            <a:off x="4516801" y="2961496"/>
            <a:ext cx="716465" cy="639944"/>
            <a:chOff x="0" y="0"/>
            <a:chExt cx="955286" cy="853258"/>
          </a:xfrm>
        </p:grpSpPr>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0" name="TextBox 10"/>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02</a:t>
              </a:r>
            </a:p>
          </p:txBody>
        </p:sp>
      </p:grpSp>
      <p:grpSp>
        <p:nvGrpSpPr>
          <p:cNvPr id="11" name="Group 11"/>
          <p:cNvGrpSpPr/>
          <p:nvPr/>
        </p:nvGrpSpPr>
        <p:grpSpPr>
          <a:xfrm>
            <a:off x="4516801" y="4823528"/>
            <a:ext cx="716465" cy="639944"/>
            <a:chOff x="0" y="0"/>
            <a:chExt cx="955286" cy="853258"/>
          </a:xfrm>
        </p:grpSpPr>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3" name="TextBox 13"/>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03</a:t>
              </a:r>
            </a:p>
          </p:txBody>
        </p:sp>
      </p:grpSp>
      <p:grpSp>
        <p:nvGrpSpPr>
          <p:cNvPr id="14" name="Group 14"/>
          <p:cNvGrpSpPr/>
          <p:nvPr/>
        </p:nvGrpSpPr>
        <p:grpSpPr>
          <a:xfrm>
            <a:off x="4516801" y="6685560"/>
            <a:ext cx="716465" cy="639944"/>
            <a:chOff x="0" y="0"/>
            <a:chExt cx="955286" cy="853258"/>
          </a:xfrm>
        </p:grpSpPr>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6" name="TextBox 16"/>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04</a:t>
              </a:r>
            </a:p>
          </p:txBody>
        </p:sp>
      </p:grpSp>
      <p:grpSp>
        <p:nvGrpSpPr>
          <p:cNvPr id="17" name="Group 17"/>
          <p:cNvGrpSpPr/>
          <p:nvPr/>
        </p:nvGrpSpPr>
        <p:grpSpPr>
          <a:xfrm>
            <a:off x="4516801" y="8547592"/>
            <a:ext cx="716465" cy="639944"/>
            <a:chOff x="0" y="0"/>
            <a:chExt cx="955286" cy="853258"/>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9" name="TextBox 19"/>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05</a:t>
              </a:r>
            </a:p>
          </p:txBody>
        </p:sp>
      </p:grpSp>
      <p:sp>
        <p:nvSpPr>
          <p:cNvPr id="20" name="TextBox 20"/>
          <p:cNvSpPr txBox="1"/>
          <p:nvPr/>
        </p:nvSpPr>
        <p:spPr>
          <a:xfrm>
            <a:off x="-83563" y="4631117"/>
            <a:ext cx="4288558" cy="1000041"/>
          </a:xfrm>
          <a:prstGeom prst="rect">
            <a:avLst/>
          </a:prstGeom>
        </p:spPr>
        <p:txBody>
          <a:bodyPr lIns="0" tIns="0" rIns="0" bIns="0" rtlCol="0" anchor="t">
            <a:spAutoFit/>
          </a:bodyPr>
          <a:lstStyle/>
          <a:p>
            <a:pPr marL="0" lvl="0" indent="0" algn="r">
              <a:lnSpc>
                <a:spcPts val="3959"/>
              </a:lnSpc>
              <a:spcBef>
                <a:spcPct val="0"/>
              </a:spcBef>
            </a:pPr>
            <a:r>
              <a:rPr lang="en-US" sz="3299">
                <a:solidFill>
                  <a:srgbClr val="E64646"/>
                </a:solidFill>
                <a:latin typeface="Libre Baskerville Bold"/>
              </a:rPr>
              <a:t>Analysis of different datasets </a:t>
            </a:r>
          </a:p>
        </p:txBody>
      </p:sp>
      <p:sp>
        <p:nvSpPr>
          <p:cNvPr id="21" name="TextBox 21"/>
          <p:cNvSpPr txBox="1"/>
          <p:nvPr/>
        </p:nvSpPr>
        <p:spPr>
          <a:xfrm>
            <a:off x="2365217" y="8315156"/>
            <a:ext cx="1839779" cy="1095291"/>
          </a:xfrm>
          <a:prstGeom prst="rect">
            <a:avLst/>
          </a:prstGeom>
        </p:spPr>
        <p:txBody>
          <a:bodyPr lIns="0" tIns="0" rIns="0" bIns="0" rtlCol="0" anchor="t">
            <a:spAutoFit/>
          </a:bodyPr>
          <a:lstStyle/>
          <a:p>
            <a:pPr marL="0" lvl="0" indent="0" algn="r">
              <a:lnSpc>
                <a:spcPts val="4319"/>
              </a:lnSpc>
              <a:spcBef>
                <a:spcPct val="0"/>
              </a:spcBef>
            </a:pPr>
            <a:r>
              <a:rPr lang="en-US" sz="3599">
                <a:solidFill>
                  <a:srgbClr val="E64646"/>
                </a:solidFill>
                <a:latin typeface="Libre Baskerville Bold"/>
              </a:rPr>
              <a:t>Future Scope</a:t>
            </a:r>
          </a:p>
        </p:txBody>
      </p:sp>
      <p:sp>
        <p:nvSpPr>
          <p:cNvPr id="22" name="TextBox 22"/>
          <p:cNvSpPr txBox="1"/>
          <p:nvPr/>
        </p:nvSpPr>
        <p:spPr>
          <a:xfrm>
            <a:off x="5468550" y="2758556"/>
            <a:ext cx="4421908" cy="1047750"/>
          </a:xfrm>
          <a:prstGeom prst="rect">
            <a:avLst/>
          </a:prstGeom>
        </p:spPr>
        <p:txBody>
          <a:bodyPr lIns="0" tIns="0" rIns="0" bIns="0" rtlCol="0" anchor="t">
            <a:spAutoFit/>
          </a:bodyPr>
          <a:lstStyle/>
          <a:p>
            <a:pPr marL="0" lvl="0" indent="0">
              <a:lnSpc>
                <a:spcPts val="4199"/>
              </a:lnSpc>
              <a:spcBef>
                <a:spcPct val="0"/>
              </a:spcBef>
            </a:pPr>
            <a:r>
              <a:rPr lang="en-US" sz="3499">
                <a:solidFill>
                  <a:srgbClr val="E64646"/>
                </a:solidFill>
                <a:latin typeface="Libre Baskerville Bold"/>
              </a:rPr>
              <a:t>Imputing missing values</a:t>
            </a:r>
          </a:p>
        </p:txBody>
      </p:sp>
      <p:sp>
        <p:nvSpPr>
          <p:cNvPr id="23" name="TextBox 23"/>
          <p:cNvSpPr txBox="1"/>
          <p:nvPr/>
        </p:nvSpPr>
        <p:spPr>
          <a:xfrm>
            <a:off x="5468550" y="6651233"/>
            <a:ext cx="3236366" cy="5238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E64646"/>
                </a:solidFill>
                <a:latin typeface="Libre Baskerville Bold"/>
              </a:rPr>
              <a:t>Conclusion</a:t>
            </a:r>
          </a:p>
        </p:txBody>
      </p:sp>
      <p:sp>
        <p:nvSpPr>
          <p:cNvPr id="24" name="TextBox 24"/>
          <p:cNvSpPr txBox="1"/>
          <p:nvPr/>
        </p:nvSpPr>
        <p:spPr>
          <a:xfrm>
            <a:off x="5468550" y="4754901"/>
            <a:ext cx="4288558" cy="762000"/>
          </a:xfrm>
          <a:prstGeom prst="rect">
            <a:avLst/>
          </a:prstGeom>
        </p:spPr>
        <p:txBody>
          <a:bodyPr lIns="0" tIns="0" rIns="0" bIns="0" rtlCol="0" anchor="t">
            <a:spAutoFit/>
          </a:bodyPr>
          <a:lstStyle/>
          <a:p>
            <a:pPr marL="0" lvl="0" indent="0" algn="l">
              <a:lnSpc>
                <a:spcPts val="3000"/>
              </a:lnSpc>
              <a:spcBef>
                <a:spcPct val="0"/>
              </a:spcBef>
            </a:pPr>
            <a:r>
              <a:rPr lang="en-US" sz="2500">
                <a:solidFill>
                  <a:srgbClr val="000000"/>
                </a:solidFill>
                <a:latin typeface="Libre Baskerville Bold"/>
              </a:rPr>
              <a:t>Different Recommendation Model </a:t>
            </a:r>
          </a:p>
        </p:txBody>
      </p:sp>
      <p:sp>
        <p:nvSpPr>
          <p:cNvPr id="25" name="TextBox 25"/>
          <p:cNvSpPr txBox="1"/>
          <p:nvPr/>
        </p:nvSpPr>
        <p:spPr>
          <a:xfrm>
            <a:off x="5468550" y="1238461"/>
            <a:ext cx="4288558" cy="381000"/>
          </a:xfrm>
          <a:prstGeom prst="rect">
            <a:avLst/>
          </a:prstGeom>
        </p:spPr>
        <p:txBody>
          <a:bodyPr lIns="0" tIns="0" rIns="0" bIns="0" rtlCol="0" anchor="t">
            <a:spAutoFit/>
          </a:bodyPr>
          <a:lstStyle/>
          <a:p>
            <a:pPr marL="0" lvl="0" indent="0">
              <a:lnSpc>
                <a:spcPts val="3000"/>
              </a:lnSpc>
              <a:spcBef>
                <a:spcPct val="0"/>
              </a:spcBef>
            </a:pPr>
            <a:r>
              <a:rPr lang="en-US" sz="2500">
                <a:solidFill>
                  <a:srgbClr val="000000"/>
                </a:solidFill>
                <a:latin typeface="Libre Baskerville Bold"/>
              </a:rPr>
              <a:t>Data Summary </a:t>
            </a:r>
          </a:p>
        </p:txBody>
      </p:sp>
      <p:sp>
        <p:nvSpPr>
          <p:cNvPr id="26" name="TextBox 26"/>
          <p:cNvSpPr txBox="1"/>
          <p:nvPr/>
        </p:nvSpPr>
        <p:spPr>
          <a:xfrm>
            <a:off x="-83563" y="3234837"/>
            <a:ext cx="4288558" cy="381000"/>
          </a:xfrm>
          <a:prstGeom prst="rect">
            <a:avLst/>
          </a:prstGeom>
        </p:spPr>
        <p:txBody>
          <a:bodyPr lIns="0" tIns="0" rIns="0" bIns="0" rtlCol="0" anchor="t">
            <a:spAutoFit/>
          </a:bodyPr>
          <a:lstStyle/>
          <a:p>
            <a:pPr marL="0" lvl="0" indent="0" algn="r">
              <a:lnSpc>
                <a:spcPts val="3000"/>
              </a:lnSpc>
              <a:spcBef>
                <a:spcPct val="0"/>
              </a:spcBef>
            </a:pPr>
            <a:r>
              <a:rPr lang="en-US" sz="2500">
                <a:solidFill>
                  <a:srgbClr val="000000"/>
                </a:solidFill>
                <a:latin typeface="Libre Baskerville Bold"/>
              </a:rPr>
              <a:t>Data Cleaning </a:t>
            </a:r>
          </a:p>
        </p:txBody>
      </p:sp>
      <p:sp>
        <p:nvSpPr>
          <p:cNvPr id="27" name="TextBox 27"/>
          <p:cNvSpPr txBox="1"/>
          <p:nvPr/>
        </p:nvSpPr>
        <p:spPr>
          <a:xfrm>
            <a:off x="-83563" y="6790230"/>
            <a:ext cx="4288558" cy="381000"/>
          </a:xfrm>
          <a:prstGeom prst="rect">
            <a:avLst/>
          </a:prstGeom>
        </p:spPr>
        <p:txBody>
          <a:bodyPr lIns="0" tIns="0" rIns="0" bIns="0" rtlCol="0" anchor="t">
            <a:spAutoFit/>
          </a:bodyPr>
          <a:lstStyle/>
          <a:p>
            <a:pPr marL="0" lvl="0" indent="0" algn="r">
              <a:lnSpc>
                <a:spcPts val="3000"/>
              </a:lnSpc>
              <a:spcBef>
                <a:spcPct val="0"/>
              </a:spcBef>
            </a:pPr>
            <a:r>
              <a:rPr lang="en-US" sz="2500">
                <a:solidFill>
                  <a:srgbClr val="000000"/>
                </a:solidFill>
                <a:latin typeface="Libre Baskerville Bold"/>
              </a:rPr>
              <a:t>Challenges </a:t>
            </a:r>
          </a:p>
        </p:txBody>
      </p:sp>
      <p:pic>
        <p:nvPicPr>
          <p:cNvPr id="28" name="Picture 28"/>
          <p:cNvPicPr>
            <a:picLocks noChangeAspect="1"/>
          </p:cNvPicPr>
          <p:nvPr/>
        </p:nvPicPr>
        <p:blipFill>
          <a:blip r:embed="rId4"/>
          <a:srcRect/>
          <a:stretch>
            <a:fillRect/>
          </a:stretch>
        </p:blipFill>
        <p:spPr>
          <a:xfrm rot="-9933359">
            <a:off x="14514015" y="-3370962"/>
            <a:ext cx="7124886" cy="67419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805"/>
    </mc:Choice>
    <mc:Fallback xmlns="">
      <p:transition spd="slow" advTm="2680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5126"/>
          <a:stretch>
            <a:fillRect/>
          </a:stretch>
        </p:blipFill>
        <p:spPr>
          <a:xfrm rot="5400000">
            <a:off x="11316227" y="3442738"/>
            <a:ext cx="11583102" cy="3300597"/>
          </a:xfrm>
          <a:prstGeom prst="rect">
            <a:avLst/>
          </a:prstGeom>
        </p:spPr>
      </p:pic>
      <p:pic>
        <p:nvPicPr>
          <p:cNvPr id="3" name="Picture 3"/>
          <p:cNvPicPr>
            <a:picLocks noChangeAspect="1"/>
          </p:cNvPicPr>
          <p:nvPr/>
        </p:nvPicPr>
        <p:blipFill>
          <a:blip r:embed="rId2"/>
          <a:srcRect t="53301"/>
          <a:stretch>
            <a:fillRect/>
          </a:stretch>
        </p:blipFill>
        <p:spPr>
          <a:xfrm rot="-5400000">
            <a:off x="-5067430" y="3674433"/>
            <a:ext cx="11583102" cy="3434824"/>
          </a:xfrm>
          <a:prstGeom prst="rect">
            <a:avLst/>
          </a:prstGeom>
        </p:spPr>
      </p:pic>
      <p:sp>
        <p:nvSpPr>
          <p:cNvPr id="4" name="TextBox 4"/>
          <p:cNvSpPr txBox="1"/>
          <p:nvPr/>
        </p:nvSpPr>
        <p:spPr>
          <a:xfrm>
            <a:off x="724121" y="38184"/>
            <a:ext cx="6702406" cy="847641"/>
          </a:xfrm>
          <a:prstGeom prst="rect">
            <a:avLst/>
          </a:prstGeom>
        </p:spPr>
        <p:txBody>
          <a:bodyPr lIns="0" tIns="0" rIns="0" bIns="0" rtlCol="0" anchor="t">
            <a:spAutoFit/>
          </a:bodyPr>
          <a:lstStyle/>
          <a:p>
            <a:pPr marL="0" lvl="0" indent="0" algn="ctr">
              <a:lnSpc>
                <a:spcPts val="6720"/>
              </a:lnSpc>
              <a:spcBef>
                <a:spcPct val="0"/>
              </a:spcBef>
            </a:pPr>
            <a:r>
              <a:rPr lang="en-US" sz="5600">
                <a:solidFill>
                  <a:srgbClr val="E64646"/>
                </a:solidFill>
                <a:latin typeface="Libre Baskerville Bold"/>
              </a:rPr>
              <a:t>Data Summary</a:t>
            </a:r>
          </a:p>
        </p:txBody>
      </p:sp>
      <p:sp>
        <p:nvSpPr>
          <p:cNvPr id="5" name="TextBox 5"/>
          <p:cNvSpPr txBox="1"/>
          <p:nvPr/>
        </p:nvSpPr>
        <p:spPr>
          <a:xfrm>
            <a:off x="333469" y="1234610"/>
            <a:ext cx="17621062" cy="9345381"/>
          </a:xfrm>
          <a:prstGeom prst="rect">
            <a:avLst/>
          </a:prstGeom>
        </p:spPr>
        <p:txBody>
          <a:bodyPr lIns="0" tIns="0" rIns="0" bIns="0" rtlCol="0" anchor="t">
            <a:spAutoFit/>
          </a:bodyPr>
          <a:lstStyle/>
          <a:p>
            <a:pPr algn="just">
              <a:lnSpc>
                <a:spcPts val="3360"/>
              </a:lnSpc>
            </a:pPr>
            <a:r>
              <a:rPr lang="en-US" sz="2400">
                <a:solidFill>
                  <a:srgbClr val="000000"/>
                </a:solidFill>
                <a:latin typeface="Neue Einstellung Bold"/>
              </a:rPr>
              <a:t>The dataset is comprised of three csv files:: User_df, Books_df, Ratings_df</a:t>
            </a:r>
          </a:p>
          <a:p>
            <a:pPr algn="just">
              <a:lnSpc>
                <a:spcPts val="3360"/>
              </a:lnSpc>
            </a:pPr>
            <a:r>
              <a:rPr lang="en-US" sz="2400">
                <a:solidFill>
                  <a:srgbClr val="E64646"/>
                </a:solidFill>
                <a:latin typeface="Neue Einstellung Bold"/>
              </a:rPr>
              <a:t> Users_dataset.</a:t>
            </a:r>
          </a:p>
          <a:p>
            <a:pPr algn="just">
              <a:lnSpc>
                <a:spcPts val="3360"/>
              </a:lnSpc>
            </a:pPr>
            <a:r>
              <a:rPr lang="en-US" sz="2400">
                <a:solidFill>
                  <a:srgbClr val="000000"/>
                </a:solidFill>
                <a:ea typeface="Neue Einstellung Bold"/>
              </a:rPr>
              <a:t>● User-ID (unique for each user) </a:t>
            </a:r>
          </a:p>
          <a:p>
            <a:pPr algn="just">
              <a:lnSpc>
                <a:spcPts val="3360"/>
              </a:lnSpc>
            </a:pPr>
            <a:r>
              <a:rPr lang="en-US" sz="2400">
                <a:solidFill>
                  <a:srgbClr val="000000"/>
                </a:solidFill>
                <a:ea typeface="Neue Einstellung Bold"/>
              </a:rPr>
              <a:t>● Location (contains city, state and country separated by commas) </a:t>
            </a:r>
          </a:p>
          <a:p>
            <a:pPr algn="just">
              <a:lnSpc>
                <a:spcPts val="3360"/>
              </a:lnSpc>
            </a:pPr>
            <a:r>
              <a:rPr lang="en-US" sz="2400">
                <a:solidFill>
                  <a:srgbClr val="000000"/>
                </a:solidFill>
                <a:ea typeface="Neue Einstellung Bold"/>
              </a:rPr>
              <a:t>● Age </a:t>
            </a:r>
          </a:p>
          <a:p>
            <a:pPr algn="just">
              <a:lnSpc>
                <a:spcPts val="3360"/>
              </a:lnSpc>
            </a:pPr>
            <a:r>
              <a:rPr lang="en-US" sz="2400">
                <a:solidFill>
                  <a:srgbClr val="000000"/>
                </a:solidFill>
                <a:latin typeface="Neue Einstellung Bold"/>
              </a:rPr>
              <a:t>Shape of Dataset - (278858, 3) </a:t>
            </a:r>
          </a:p>
          <a:p>
            <a:pPr algn="just">
              <a:lnSpc>
                <a:spcPts val="3360"/>
              </a:lnSpc>
            </a:pPr>
            <a:r>
              <a:rPr lang="en-US" sz="2400">
                <a:solidFill>
                  <a:srgbClr val="000000"/>
                </a:solidFill>
                <a:latin typeface="Neue Einstellung Bold"/>
              </a:rPr>
              <a:t> </a:t>
            </a:r>
            <a:r>
              <a:rPr lang="en-US" sz="2400">
                <a:solidFill>
                  <a:srgbClr val="E64646"/>
                </a:solidFill>
                <a:latin typeface="Neue Einstellung Bold"/>
              </a:rPr>
              <a:t>Books_dataset.</a:t>
            </a:r>
          </a:p>
          <a:p>
            <a:pPr algn="just">
              <a:lnSpc>
                <a:spcPts val="3360"/>
              </a:lnSpc>
            </a:pPr>
            <a:r>
              <a:rPr lang="en-US" sz="2400">
                <a:solidFill>
                  <a:srgbClr val="000000"/>
                </a:solidFill>
                <a:latin typeface="Neue Einstellung Bold"/>
              </a:rPr>
              <a:t> ● ISBN (unique for each book) </a:t>
            </a:r>
          </a:p>
          <a:p>
            <a:pPr algn="just">
              <a:lnSpc>
                <a:spcPts val="3360"/>
              </a:lnSpc>
            </a:pPr>
            <a:r>
              <a:rPr lang="en-US" sz="2400">
                <a:solidFill>
                  <a:srgbClr val="000000"/>
                </a:solidFill>
                <a:ea typeface="Neue Einstellung Bold"/>
              </a:rPr>
              <a:t>● Book-Title </a:t>
            </a:r>
          </a:p>
          <a:p>
            <a:pPr algn="just">
              <a:lnSpc>
                <a:spcPts val="3360"/>
              </a:lnSpc>
            </a:pPr>
            <a:r>
              <a:rPr lang="en-US" sz="2400">
                <a:solidFill>
                  <a:srgbClr val="000000"/>
                </a:solidFill>
                <a:ea typeface="Neue Einstellung Bold"/>
              </a:rPr>
              <a:t>● Book-Author </a:t>
            </a:r>
          </a:p>
          <a:p>
            <a:pPr algn="just">
              <a:lnSpc>
                <a:spcPts val="3360"/>
              </a:lnSpc>
            </a:pPr>
            <a:r>
              <a:rPr lang="en-US" sz="2400">
                <a:solidFill>
                  <a:srgbClr val="000000"/>
                </a:solidFill>
                <a:ea typeface="Neue Einstellung Bold"/>
              </a:rPr>
              <a:t>● Year-Of-Publication </a:t>
            </a:r>
          </a:p>
          <a:p>
            <a:pPr algn="just">
              <a:lnSpc>
                <a:spcPts val="3360"/>
              </a:lnSpc>
            </a:pPr>
            <a:r>
              <a:rPr lang="en-US" sz="2400">
                <a:solidFill>
                  <a:srgbClr val="000000"/>
                </a:solidFill>
                <a:ea typeface="Neue Einstellung Bold"/>
              </a:rPr>
              <a:t>● Publisher </a:t>
            </a:r>
          </a:p>
          <a:p>
            <a:pPr algn="just">
              <a:lnSpc>
                <a:spcPts val="3360"/>
              </a:lnSpc>
            </a:pPr>
            <a:r>
              <a:rPr lang="en-US" sz="2400">
                <a:solidFill>
                  <a:srgbClr val="000000"/>
                </a:solidFill>
                <a:latin typeface="Neue Einstellung Bold"/>
              </a:rPr>
              <a:t>Shape of Dataset - (271360, 8)</a:t>
            </a:r>
          </a:p>
          <a:p>
            <a:pPr algn="just">
              <a:lnSpc>
                <a:spcPts val="3360"/>
              </a:lnSpc>
            </a:pPr>
            <a:r>
              <a:rPr lang="en-US" sz="2400">
                <a:solidFill>
                  <a:srgbClr val="000000"/>
                </a:solidFill>
                <a:latin typeface="Neue Einstellung Bold"/>
              </a:rPr>
              <a:t> </a:t>
            </a:r>
            <a:r>
              <a:rPr lang="en-US" sz="2400">
                <a:solidFill>
                  <a:srgbClr val="E64646"/>
                </a:solidFill>
                <a:latin typeface="Neue Einstellung Bold"/>
              </a:rPr>
              <a:t>Ratings_dataset. </a:t>
            </a:r>
          </a:p>
          <a:p>
            <a:pPr algn="just">
              <a:lnSpc>
                <a:spcPts val="3360"/>
              </a:lnSpc>
            </a:pPr>
            <a:r>
              <a:rPr lang="en-US" sz="2400">
                <a:solidFill>
                  <a:srgbClr val="000000"/>
                </a:solidFill>
                <a:ea typeface="Neue Einstellung Bold"/>
              </a:rPr>
              <a:t>● User-ID </a:t>
            </a:r>
          </a:p>
          <a:p>
            <a:pPr algn="just">
              <a:lnSpc>
                <a:spcPts val="3360"/>
              </a:lnSpc>
            </a:pPr>
            <a:r>
              <a:rPr lang="en-US" sz="2400">
                <a:solidFill>
                  <a:srgbClr val="000000"/>
                </a:solidFill>
                <a:ea typeface="Neue Einstellung Bold"/>
              </a:rPr>
              <a:t>● ISBN </a:t>
            </a:r>
          </a:p>
          <a:p>
            <a:pPr algn="just">
              <a:lnSpc>
                <a:spcPts val="3360"/>
              </a:lnSpc>
            </a:pPr>
            <a:r>
              <a:rPr lang="en-US" sz="2400">
                <a:solidFill>
                  <a:srgbClr val="000000"/>
                </a:solidFill>
                <a:ea typeface="Neue Einstellung Bold"/>
              </a:rPr>
              <a:t>● Image-URL-S </a:t>
            </a:r>
          </a:p>
          <a:p>
            <a:pPr algn="just">
              <a:lnSpc>
                <a:spcPts val="3360"/>
              </a:lnSpc>
            </a:pPr>
            <a:r>
              <a:rPr lang="en-US" sz="2400">
                <a:solidFill>
                  <a:srgbClr val="000000"/>
                </a:solidFill>
                <a:ea typeface="Neue Einstellung Bold"/>
              </a:rPr>
              <a:t>● Image-URL-M </a:t>
            </a:r>
          </a:p>
          <a:p>
            <a:pPr algn="just">
              <a:lnSpc>
                <a:spcPts val="3360"/>
              </a:lnSpc>
            </a:pPr>
            <a:r>
              <a:rPr lang="en-US" sz="2400">
                <a:solidFill>
                  <a:srgbClr val="000000"/>
                </a:solidFill>
                <a:ea typeface="Neue Einstellung Bold"/>
              </a:rPr>
              <a:t>● Image-URL-L </a:t>
            </a:r>
          </a:p>
          <a:p>
            <a:pPr algn="just">
              <a:lnSpc>
                <a:spcPts val="3360"/>
              </a:lnSpc>
            </a:pPr>
            <a:r>
              <a:rPr lang="en-US" sz="2400">
                <a:solidFill>
                  <a:srgbClr val="000000"/>
                </a:solidFill>
                <a:ea typeface="Neue Einstellung Bold"/>
              </a:rPr>
              <a:t>● Book-Rating</a:t>
            </a:r>
          </a:p>
          <a:p>
            <a:pPr algn="just">
              <a:lnSpc>
                <a:spcPts val="3360"/>
              </a:lnSpc>
            </a:pPr>
            <a:r>
              <a:rPr lang="en-US" sz="2400">
                <a:solidFill>
                  <a:srgbClr val="000000"/>
                </a:solidFill>
                <a:latin typeface="Neue Einstellung Bold"/>
              </a:rPr>
              <a:t>Shape of Dataset - (1149780, 3)</a:t>
            </a:r>
          </a:p>
          <a:p>
            <a:pPr algn="just">
              <a:lnSpc>
                <a:spcPts val="3360"/>
              </a:lnSpc>
            </a:pPr>
            <a:endParaRPr lang="en-US" sz="2400">
              <a:solidFill>
                <a:srgbClr val="000000"/>
              </a:solidFill>
              <a:latin typeface="Neue Einstellung Bold"/>
            </a:endParaRPr>
          </a:p>
        </p:txBody>
      </p:sp>
    </p:spTree>
  </p:cSld>
  <p:clrMapOvr>
    <a:masterClrMapping/>
  </p:clrMapOvr>
  <mc:AlternateContent xmlns:mc="http://schemas.openxmlformats.org/markup-compatibility/2006" xmlns:p14="http://schemas.microsoft.com/office/powerpoint/2010/main">
    <mc:Choice Requires="p14">
      <p:transition spd="slow" p14:dur="2000" advTm="103408"/>
    </mc:Choice>
    <mc:Fallback xmlns="">
      <p:transition spd="slow" advTm="1034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537173">
            <a:off x="-3937238" y="6437771"/>
            <a:ext cx="7335542" cy="7698458"/>
          </a:xfrm>
          <a:prstGeom prst="rect">
            <a:avLst/>
          </a:prstGeom>
        </p:spPr>
      </p:pic>
      <p:pic>
        <p:nvPicPr>
          <p:cNvPr id="3" name="Picture 3"/>
          <p:cNvPicPr>
            <a:picLocks noChangeAspect="1"/>
          </p:cNvPicPr>
          <p:nvPr/>
        </p:nvPicPr>
        <p:blipFill>
          <a:blip r:embed="rId2"/>
          <a:srcRect/>
          <a:stretch>
            <a:fillRect/>
          </a:stretch>
        </p:blipFill>
        <p:spPr>
          <a:xfrm rot="-1537173">
            <a:off x="15800835" y="-2515729"/>
            <a:ext cx="7335542" cy="7698458"/>
          </a:xfrm>
          <a:prstGeom prst="rect">
            <a:avLst/>
          </a:prstGeom>
        </p:spPr>
      </p:pic>
      <p:grpSp>
        <p:nvGrpSpPr>
          <p:cNvPr id="4" name="Group 4"/>
          <p:cNvGrpSpPr/>
          <p:nvPr/>
        </p:nvGrpSpPr>
        <p:grpSpPr>
          <a:xfrm>
            <a:off x="1439170" y="2965708"/>
            <a:ext cx="835418" cy="716280"/>
            <a:chOff x="0" y="0"/>
            <a:chExt cx="220028" cy="188650"/>
          </a:xfrm>
        </p:grpSpPr>
        <p:sp>
          <p:nvSpPr>
            <p:cNvPr id="5" name="Freeform 5"/>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6" name="TextBox 6"/>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1</a:t>
              </a:r>
            </a:p>
          </p:txBody>
        </p:sp>
      </p:grpSp>
      <p:grpSp>
        <p:nvGrpSpPr>
          <p:cNvPr id="7" name="Group 7"/>
          <p:cNvGrpSpPr/>
          <p:nvPr/>
        </p:nvGrpSpPr>
        <p:grpSpPr>
          <a:xfrm>
            <a:off x="7263788" y="2965708"/>
            <a:ext cx="835418" cy="716280"/>
            <a:chOff x="0" y="0"/>
            <a:chExt cx="220028" cy="188650"/>
          </a:xfrm>
        </p:grpSpPr>
        <p:sp>
          <p:nvSpPr>
            <p:cNvPr id="8" name="Freeform 8"/>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9" name="TextBox 9"/>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2</a:t>
              </a:r>
            </a:p>
          </p:txBody>
        </p:sp>
      </p:grpSp>
      <p:grpSp>
        <p:nvGrpSpPr>
          <p:cNvPr id="10" name="Group 10"/>
          <p:cNvGrpSpPr/>
          <p:nvPr/>
        </p:nvGrpSpPr>
        <p:grpSpPr>
          <a:xfrm>
            <a:off x="13169529" y="2965708"/>
            <a:ext cx="835418" cy="716280"/>
            <a:chOff x="0" y="0"/>
            <a:chExt cx="220028" cy="188650"/>
          </a:xfrm>
        </p:grpSpPr>
        <p:sp>
          <p:nvSpPr>
            <p:cNvPr id="11" name="Freeform 11"/>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12" name="TextBox 12"/>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3</a:t>
              </a:r>
            </a:p>
          </p:txBody>
        </p:sp>
      </p:grpSp>
      <p:sp>
        <p:nvSpPr>
          <p:cNvPr id="13" name="AutoShape 13"/>
          <p:cNvSpPr/>
          <p:nvPr/>
        </p:nvSpPr>
        <p:spPr>
          <a:xfrm>
            <a:off x="1358048" y="3720088"/>
            <a:ext cx="499008" cy="0"/>
          </a:xfrm>
          <a:prstGeom prst="line">
            <a:avLst/>
          </a:prstGeom>
          <a:ln w="57150" cap="flat">
            <a:solidFill>
              <a:srgbClr val="E64646"/>
            </a:solidFill>
            <a:prstDash val="solid"/>
            <a:headEnd type="none" w="sm" len="sm"/>
            <a:tailEnd type="none" w="sm" len="sm"/>
          </a:ln>
        </p:spPr>
      </p:sp>
      <p:sp>
        <p:nvSpPr>
          <p:cNvPr id="14" name="AutoShape 14"/>
          <p:cNvSpPr/>
          <p:nvPr/>
        </p:nvSpPr>
        <p:spPr>
          <a:xfrm>
            <a:off x="7263788" y="3720088"/>
            <a:ext cx="499008" cy="0"/>
          </a:xfrm>
          <a:prstGeom prst="line">
            <a:avLst/>
          </a:prstGeom>
          <a:ln w="57150" cap="flat">
            <a:solidFill>
              <a:srgbClr val="E64646"/>
            </a:solidFill>
            <a:prstDash val="solid"/>
            <a:headEnd type="none" w="sm" len="sm"/>
            <a:tailEnd type="none" w="sm" len="sm"/>
          </a:ln>
        </p:spPr>
      </p:sp>
      <p:sp>
        <p:nvSpPr>
          <p:cNvPr id="15" name="AutoShape 15"/>
          <p:cNvSpPr/>
          <p:nvPr/>
        </p:nvSpPr>
        <p:spPr>
          <a:xfrm>
            <a:off x="13169529" y="3720088"/>
            <a:ext cx="499008" cy="0"/>
          </a:xfrm>
          <a:prstGeom prst="line">
            <a:avLst/>
          </a:prstGeom>
          <a:ln w="57150" cap="flat">
            <a:solidFill>
              <a:srgbClr val="E64646"/>
            </a:solidFill>
            <a:prstDash val="solid"/>
            <a:headEnd type="none" w="sm" len="sm"/>
            <a:tailEnd type="none" w="sm" len="sm"/>
          </a:ln>
        </p:spPr>
      </p:sp>
      <p:pic>
        <p:nvPicPr>
          <p:cNvPr id="16" name="Picture 16"/>
          <p:cNvPicPr>
            <a:picLocks noChangeAspect="1"/>
          </p:cNvPicPr>
          <p:nvPr/>
        </p:nvPicPr>
        <p:blipFill>
          <a:blip r:embed="rId3"/>
          <a:srcRect/>
          <a:stretch>
            <a:fillRect/>
          </a:stretch>
        </p:blipFill>
        <p:spPr>
          <a:xfrm>
            <a:off x="280347" y="6214469"/>
            <a:ext cx="5717701" cy="3846265"/>
          </a:xfrm>
          <a:prstGeom prst="rect">
            <a:avLst/>
          </a:prstGeom>
        </p:spPr>
      </p:pic>
      <p:pic>
        <p:nvPicPr>
          <p:cNvPr id="17" name="Picture 17"/>
          <p:cNvPicPr>
            <a:picLocks noChangeAspect="1"/>
          </p:cNvPicPr>
          <p:nvPr/>
        </p:nvPicPr>
        <p:blipFill>
          <a:blip r:embed="rId4"/>
          <a:srcRect l="5551" r="21094"/>
          <a:stretch>
            <a:fillRect/>
          </a:stretch>
        </p:blipFill>
        <p:spPr>
          <a:xfrm>
            <a:off x="7263788" y="6214469"/>
            <a:ext cx="4501220" cy="4135298"/>
          </a:xfrm>
          <a:prstGeom prst="rect">
            <a:avLst/>
          </a:prstGeom>
        </p:spPr>
      </p:pic>
      <p:pic>
        <p:nvPicPr>
          <p:cNvPr id="18" name="Picture 18"/>
          <p:cNvPicPr>
            <a:picLocks noChangeAspect="1"/>
          </p:cNvPicPr>
          <p:nvPr/>
        </p:nvPicPr>
        <p:blipFill>
          <a:blip r:embed="rId5"/>
          <a:srcRect t="5980"/>
          <a:stretch>
            <a:fillRect/>
          </a:stretch>
        </p:blipFill>
        <p:spPr>
          <a:xfrm>
            <a:off x="12359785" y="6214469"/>
            <a:ext cx="5703466" cy="3706799"/>
          </a:xfrm>
          <a:prstGeom prst="rect">
            <a:avLst/>
          </a:prstGeom>
        </p:spPr>
      </p:pic>
      <p:sp>
        <p:nvSpPr>
          <p:cNvPr id="19" name="TextBox 19"/>
          <p:cNvSpPr txBox="1"/>
          <p:nvPr/>
        </p:nvSpPr>
        <p:spPr>
          <a:xfrm>
            <a:off x="1358048" y="3834388"/>
            <a:ext cx="4640000" cy="2725274"/>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books.isnull().sum()</a:t>
            </a:r>
          </a:p>
          <a:p>
            <a:pPr>
              <a:lnSpc>
                <a:spcPts val="3080"/>
              </a:lnSpc>
            </a:pPr>
            <a:r>
              <a:rPr lang="en-US" sz="2200">
                <a:solidFill>
                  <a:srgbClr val="000000"/>
                </a:solidFill>
                <a:latin typeface="Roboto"/>
              </a:rPr>
              <a:t>Function has return Book-Author columns 1 NaN ,Publisher columns 2 NaN and Image-URL-L columns 3NaN data are present</a:t>
            </a:r>
          </a:p>
          <a:p>
            <a:pPr marL="0" lvl="1" indent="0">
              <a:lnSpc>
                <a:spcPts val="3080"/>
              </a:lnSpc>
              <a:spcBef>
                <a:spcPct val="0"/>
              </a:spcBef>
            </a:pPr>
            <a:endParaRPr lang="en-US" sz="2200">
              <a:solidFill>
                <a:srgbClr val="000000"/>
              </a:solidFill>
              <a:latin typeface="Roboto"/>
            </a:endParaRPr>
          </a:p>
        </p:txBody>
      </p:sp>
      <p:sp>
        <p:nvSpPr>
          <p:cNvPr id="20" name="TextBox 20"/>
          <p:cNvSpPr txBox="1"/>
          <p:nvPr/>
        </p:nvSpPr>
        <p:spPr>
          <a:xfrm>
            <a:off x="7263788" y="3834388"/>
            <a:ext cx="4640000" cy="1944266"/>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Users.isnull().sum()</a:t>
            </a:r>
          </a:p>
          <a:p>
            <a:pPr>
              <a:lnSpc>
                <a:spcPts val="3080"/>
              </a:lnSpc>
            </a:pPr>
            <a:r>
              <a:rPr lang="en-US" sz="2200">
                <a:solidFill>
                  <a:srgbClr val="000000"/>
                </a:solidFill>
                <a:latin typeface="Roboto"/>
              </a:rPr>
              <a:t>Function has return Age columns 110762 NaN data are present</a:t>
            </a:r>
          </a:p>
          <a:p>
            <a:pPr marL="0" lvl="1" indent="0">
              <a:lnSpc>
                <a:spcPts val="3080"/>
              </a:lnSpc>
              <a:spcBef>
                <a:spcPct val="0"/>
              </a:spcBef>
            </a:pPr>
            <a:endParaRPr lang="en-US" sz="2200">
              <a:solidFill>
                <a:srgbClr val="000000"/>
              </a:solidFill>
              <a:latin typeface="Roboto"/>
            </a:endParaRPr>
          </a:p>
        </p:txBody>
      </p:sp>
      <p:sp>
        <p:nvSpPr>
          <p:cNvPr id="21" name="TextBox 21"/>
          <p:cNvSpPr txBox="1"/>
          <p:nvPr/>
        </p:nvSpPr>
        <p:spPr>
          <a:xfrm>
            <a:off x="13169529" y="3834388"/>
            <a:ext cx="4640000" cy="1944266"/>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ratings.isnull().sum()</a:t>
            </a:r>
          </a:p>
          <a:p>
            <a:pPr>
              <a:lnSpc>
                <a:spcPts val="3080"/>
              </a:lnSpc>
            </a:pPr>
            <a:r>
              <a:rPr lang="en-US" sz="2200">
                <a:solidFill>
                  <a:srgbClr val="000000"/>
                </a:solidFill>
                <a:latin typeface="Roboto"/>
              </a:rPr>
              <a:t>Function has Not NaN data are present</a:t>
            </a:r>
          </a:p>
          <a:p>
            <a:pPr marL="0" lvl="1" indent="0">
              <a:lnSpc>
                <a:spcPts val="3080"/>
              </a:lnSpc>
              <a:spcBef>
                <a:spcPct val="0"/>
              </a:spcBef>
            </a:pPr>
            <a:endParaRPr lang="en-US" sz="2200">
              <a:solidFill>
                <a:srgbClr val="000000"/>
              </a:solidFill>
              <a:latin typeface="Roboto"/>
            </a:endParaRPr>
          </a:p>
        </p:txBody>
      </p:sp>
      <p:sp>
        <p:nvSpPr>
          <p:cNvPr id="22" name="TextBox 22"/>
          <p:cNvSpPr txBox="1"/>
          <p:nvPr/>
        </p:nvSpPr>
        <p:spPr>
          <a:xfrm>
            <a:off x="847725" y="681613"/>
            <a:ext cx="16592550" cy="872448"/>
          </a:xfrm>
          <a:prstGeom prst="rect">
            <a:avLst/>
          </a:prstGeom>
        </p:spPr>
        <p:txBody>
          <a:bodyPr lIns="0" tIns="0" rIns="0" bIns="0" rtlCol="0" anchor="t">
            <a:spAutoFit/>
          </a:bodyPr>
          <a:lstStyle/>
          <a:p>
            <a:pPr marL="0" lvl="0" indent="0" algn="ctr">
              <a:lnSpc>
                <a:spcPts val="6930"/>
              </a:lnSpc>
            </a:pPr>
            <a:r>
              <a:rPr lang="en-US" sz="5500">
                <a:solidFill>
                  <a:srgbClr val="E64646"/>
                </a:solidFill>
                <a:latin typeface="Libre Baskerville Bold"/>
              </a:rPr>
              <a:t>Data Preprocessing</a:t>
            </a:r>
          </a:p>
        </p:txBody>
      </p:sp>
      <p:sp>
        <p:nvSpPr>
          <p:cNvPr id="23" name="TextBox 23"/>
          <p:cNvSpPr txBox="1"/>
          <p:nvPr/>
        </p:nvSpPr>
        <p:spPr>
          <a:xfrm>
            <a:off x="1028700" y="1468336"/>
            <a:ext cx="6296553" cy="773258"/>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a:rPr>
              <a:t>Data Cleaning </a:t>
            </a:r>
          </a:p>
        </p:txBody>
      </p:sp>
      <p:sp>
        <p:nvSpPr>
          <p:cNvPr id="24" name="TextBox 24"/>
          <p:cNvSpPr txBox="1"/>
          <p:nvPr/>
        </p:nvSpPr>
        <p:spPr>
          <a:xfrm>
            <a:off x="529772" y="2924248"/>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Books_dataset</a:t>
            </a:r>
          </a:p>
        </p:txBody>
      </p:sp>
      <p:sp>
        <p:nvSpPr>
          <p:cNvPr id="25" name="TextBox 25"/>
          <p:cNvSpPr txBox="1"/>
          <p:nvPr/>
        </p:nvSpPr>
        <p:spPr>
          <a:xfrm>
            <a:off x="6435512" y="2949740"/>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Users_dataset</a:t>
            </a:r>
          </a:p>
        </p:txBody>
      </p:sp>
      <p:sp>
        <p:nvSpPr>
          <p:cNvPr id="26" name="TextBox 26"/>
          <p:cNvSpPr txBox="1"/>
          <p:nvPr/>
        </p:nvSpPr>
        <p:spPr>
          <a:xfrm>
            <a:off x="12645993" y="3009973"/>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Ratings_dataset</a:t>
            </a:r>
          </a:p>
        </p:txBody>
      </p:sp>
    </p:spTree>
  </p:cSld>
  <p:clrMapOvr>
    <a:masterClrMapping/>
  </p:clrMapOvr>
  <mc:AlternateContent xmlns:mc="http://schemas.openxmlformats.org/markup-compatibility/2006" xmlns:p14="http://schemas.microsoft.com/office/powerpoint/2010/main">
    <mc:Choice Requires="p14">
      <p:transition spd="slow" p14:dur="2000" advTm="114507"/>
    </mc:Choice>
    <mc:Fallback xmlns="">
      <p:transition spd="slow" advTm="11450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191000" y="826770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2610575" y="2506267"/>
            <a:ext cx="13231655" cy="5340989"/>
          </a:xfrm>
          <a:prstGeom prst="rect">
            <a:avLst/>
          </a:prstGeom>
        </p:spPr>
      </p:pic>
      <p:sp>
        <p:nvSpPr>
          <p:cNvPr id="4" name="TextBox 4"/>
          <p:cNvSpPr txBox="1"/>
          <p:nvPr/>
        </p:nvSpPr>
        <p:spPr>
          <a:xfrm>
            <a:off x="782485" y="1291547"/>
            <a:ext cx="4275047" cy="1838283"/>
          </a:xfrm>
          <a:prstGeom prst="rect">
            <a:avLst/>
          </a:prstGeom>
        </p:spPr>
        <p:txBody>
          <a:bodyPr lIns="0" tIns="0" rIns="0" bIns="0" rtlCol="0" anchor="t">
            <a:spAutoFit/>
          </a:bodyPr>
          <a:lstStyle/>
          <a:p>
            <a:pPr>
              <a:lnSpc>
                <a:spcPts val="4200"/>
              </a:lnSpc>
            </a:pPr>
            <a:r>
              <a:rPr lang="en-US" sz="3500">
                <a:solidFill>
                  <a:srgbClr val="E64646"/>
                </a:solidFill>
                <a:latin typeface="Libre Baskerville Bold"/>
              </a:rPr>
              <a:t>Exploratory Data Analysis (EDA)</a:t>
            </a:r>
          </a:p>
          <a:p>
            <a:pPr marL="0" lvl="0" indent="0">
              <a:lnSpc>
                <a:spcPts val="6000"/>
              </a:lnSpc>
              <a:spcBef>
                <a:spcPct val="0"/>
              </a:spcBef>
            </a:pPr>
            <a:endParaRPr lang="en-US" sz="3500">
              <a:solidFill>
                <a:srgbClr val="E64646"/>
              </a:solidFill>
              <a:latin typeface="Libre Baskerville Bold"/>
            </a:endParaRPr>
          </a:p>
        </p:txBody>
      </p:sp>
      <p:sp>
        <p:nvSpPr>
          <p:cNvPr id="5" name="TextBox 5"/>
          <p:cNvSpPr txBox="1"/>
          <p:nvPr/>
        </p:nvSpPr>
        <p:spPr>
          <a:xfrm>
            <a:off x="4191000" y="8877300"/>
            <a:ext cx="9274528" cy="745187"/>
          </a:xfrm>
          <a:prstGeom prst="rect">
            <a:avLst/>
          </a:prstGeom>
        </p:spPr>
        <p:txBody>
          <a:bodyPr lIns="0" tIns="0" rIns="0" bIns="0" rtlCol="0" anchor="t">
            <a:spAutoFit/>
          </a:bodyPr>
          <a:lstStyle/>
          <a:p>
            <a:pPr>
              <a:lnSpc>
                <a:spcPts val="3094"/>
              </a:lnSpc>
            </a:pPr>
            <a:r>
              <a:rPr lang="en-US" sz="2398" dirty="0">
                <a:solidFill>
                  <a:srgbClr val="000000"/>
                </a:solidFill>
                <a:latin typeface="Roboto"/>
              </a:rPr>
              <a:t>Author Stephen King highest number of books in our given dataset</a:t>
            </a:r>
          </a:p>
          <a:p>
            <a:pPr marL="0" lvl="1" indent="0">
              <a:lnSpc>
                <a:spcPts val="2836"/>
              </a:lnSpc>
            </a:pPr>
            <a:r>
              <a:rPr lang="en-US" sz="2198" u="none" dirty="0">
                <a:solidFill>
                  <a:srgbClr val="000000"/>
                </a:solidFill>
                <a:latin typeface="Roboto"/>
              </a:rPr>
              <a:t>. </a:t>
            </a:r>
          </a:p>
        </p:txBody>
      </p:sp>
    </p:spTree>
  </p:cSld>
  <p:clrMapOvr>
    <a:masterClrMapping/>
  </p:clrMapOvr>
  <mc:AlternateContent xmlns:mc="http://schemas.openxmlformats.org/markup-compatibility/2006" xmlns:p14="http://schemas.microsoft.com/office/powerpoint/2010/main">
    <mc:Choice Requires="p14">
      <p:transition spd="slow" p14:dur="2000" advTm="31287"/>
    </mc:Choice>
    <mc:Fallback xmlns="">
      <p:transition spd="slow" advTm="3128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19800" y="813705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3454489" y="2474602"/>
            <a:ext cx="11879848" cy="5572729"/>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Top 10 Books</a:t>
            </a:r>
          </a:p>
        </p:txBody>
      </p:sp>
      <p:sp>
        <p:nvSpPr>
          <p:cNvPr id="5" name="TextBox 5"/>
          <p:cNvSpPr txBox="1"/>
          <p:nvPr/>
        </p:nvSpPr>
        <p:spPr>
          <a:xfrm>
            <a:off x="6019800" y="8724900"/>
            <a:ext cx="9274528" cy="745187"/>
          </a:xfrm>
          <a:prstGeom prst="rect">
            <a:avLst/>
          </a:prstGeom>
        </p:spPr>
        <p:txBody>
          <a:bodyPr lIns="0" tIns="0" rIns="0" bIns="0" rtlCol="0" anchor="t">
            <a:spAutoFit/>
          </a:bodyPr>
          <a:lstStyle/>
          <a:p>
            <a:pPr>
              <a:lnSpc>
                <a:spcPts val="3094"/>
              </a:lnSpc>
            </a:pPr>
            <a:r>
              <a:rPr lang="en-US" sz="2398">
                <a:solidFill>
                  <a:srgbClr val="000000"/>
                </a:solidFill>
                <a:latin typeface="Roboto"/>
              </a:rPr>
              <a:t>Wild Animal highest number of books in our given dataset</a:t>
            </a:r>
          </a:p>
          <a:p>
            <a:pPr marL="0" lvl="1" indent="0">
              <a:lnSpc>
                <a:spcPts val="2836"/>
              </a:lnSpc>
            </a:pPr>
            <a:r>
              <a:rPr lang="en-US" sz="2198" u="none">
                <a:solidFill>
                  <a:srgbClr val="000000"/>
                </a:solidFill>
                <a:latin typeface="Roboto"/>
              </a:rPr>
              <a:t>. </a:t>
            </a:r>
          </a:p>
        </p:txBody>
      </p:sp>
    </p:spTree>
  </p:cSld>
  <p:clrMapOvr>
    <a:masterClrMapping/>
  </p:clrMapOvr>
  <mc:AlternateContent xmlns:mc="http://schemas.openxmlformats.org/markup-compatibility/2006" xmlns:p14="http://schemas.microsoft.com/office/powerpoint/2010/main">
    <mc:Choice Requires="p14">
      <p:transition spd="slow" p14:dur="2000" advTm="30451"/>
    </mc:Choice>
    <mc:Fallback xmlns="">
      <p:transition spd="slow" advTm="3045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807</Words>
  <Application>Microsoft Office PowerPoint</Application>
  <PresentationFormat>Custom</PresentationFormat>
  <Paragraphs>109</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Roboto Bold</vt:lpstr>
      <vt:lpstr>IBM Plex Sans</vt:lpstr>
      <vt:lpstr>Cormorant Garamond Medium Bold</vt:lpstr>
      <vt:lpstr>Josefin Sans Regular</vt:lpstr>
      <vt:lpstr>Calibri</vt:lpstr>
      <vt:lpstr>Roboto</vt:lpstr>
      <vt:lpstr>Arimo</vt:lpstr>
      <vt:lpstr>HK Grotesk Bold</vt:lpstr>
      <vt:lpstr>Neue Einstellung Bold</vt:lpstr>
      <vt:lpstr>HK Grotesk Medium</vt:lpstr>
      <vt:lpstr>Libre Baskerville Bold</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Grey and Red Modern &amp; Simple 90-Day Planning Timeline Presentation</dc:title>
  <dc:creator>Kunal-PC</dc:creator>
  <cp:lastModifiedBy>ASUS</cp:lastModifiedBy>
  <cp:revision>8</cp:revision>
  <dcterms:created xsi:type="dcterms:W3CDTF">2006-08-16T00:00:00Z</dcterms:created>
  <dcterms:modified xsi:type="dcterms:W3CDTF">2022-12-27T13:39:01Z</dcterms:modified>
  <dc:identifier>DAFU5DoXT3E</dc:identifier>
</cp:coreProperties>
</file>